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21" r:id="rId2"/>
    <p:sldId id="452" r:id="rId3"/>
    <p:sldId id="560" r:id="rId4"/>
    <p:sldId id="511" r:id="rId5"/>
    <p:sldId id="556" r:id="rId6"/>
    <p:sldId id="557" r:id="rId7"/>
    <p:sldId id="562" r:id="rId8"/>
    <p:sldId id="563" r:id="rId9"/>
    <p:sldId id="558" r:id="rId10"/>
    <p:sldId id="564" r:id="rId11"/>
    <p:sldId id="565" r:id="rId12"/>
    <p:sldId id="566" r:id="rId13"/>
    <p:sldId id="567" r:id="rId14"/>
    <p:sldId id="568" r:id="rId15"/>
    <p:sldId id="569" r:id="rId16"/>
    <p:sldId id="570" r:id="rId17"/>
    <p:sldId id="617" r:id="rId18"/>
    <p:sldId id="571" r:id="rId19"/>
    <p:sldId id="572" r:id="rId20"/>
    <p:sldId id="573" r:id="rId21"/>
    <p:sldId id="574" r:id="rId22"/>
    <p:sldId id="576" r:id="rId23"/>
    <p:sldId id="575" r:id="rId24"/>
    <p:sldId id="577" r:id="rId25"/>
    <p:sldId id="578" r:id="rId26"/>
    <p:sldId id="579" r:id="rId27"/>
    <p:sldId id="580" r:id="rId28"/>
    <p:sldId id="581" r:id="rId29"/>
    <p:sldId id="582" r:id="rId30"/>
    <p:sldId id="583" r:id="rId31"/>
    <p:sldId id="584" r:id="rId32"/>
    <p:sldId id="585" r:id="rId33"/>
    <p:sldId id="586" r:id="rId34"/>
    <p:sldId id="587" r:id="rId35"/>
    <p:sldId id="588" r:id="rId36"/>
    <p:sldId id="596" r:id="rId37"/>
    <p:sldId id="589" r:id="rId38"/>
    <p:sldId id="591" r:id="rId39"/>
    <p:sldId id="619" r:id="rId40"/>
    <p:sldId id="620" r:id="rId41"/>
    <p:sldId id="618" r:id="rId42"/>
    <p:sldId id="515" r:id="rId43"/>
    <p:sldId id="593" r:id="rId44"/>
    <p:sldId id="594" r:id="rId45"/>
    <p:sldId id="592" r:id="rId46"/>
    <p:sldId id="545" r:id="rId47"/>
    <p:sldId id="597" r:id="rId48"/>
    <p:sldId id="598" r:id="rId49"/>
    <p:sldId id="599" r:id="rId50"/>
    <p:sldId id="600" r:id="rId51"/>
    <p:sldId id="601" r:id="rId52"/>
    <p:sldId id="602" r:id="rId53"/>
    <p:sldId id="603" r:id="rId54"/>
    <p:sldId id="604" r:id="rId55"/>
    <p:sldId id="605" r:id="rId56"/>
    <p:sldId id="606" r:id="rId57"/>
    <p:sldId id="607" r:id="rId58"/>
    <p:sldId id="608" r:id="rId59"/>
    <p:sldId id="609" r:id="rId60"/>
    <p:sldId id="595" r:id="rId61"/>
    <p:sldId id="610" r:id="rId62"/>
    <p:sldId id="590" r:id="rId63"/>
    <p:sldId id="516" r:id="rId64"/>
    <p:sldId id="611" r:id="rId65"/>
    <p:sldId id="612" r:id="rId66"/>
    <p:sldId id="613" r:id="rId67"/>
    <p:sldId id="614" r:id="rId68"/>
    <p:sldId id="615" r:id="rId69"/>
    <p:sldId id="616" r:id="rId70"/>
    <p:sldId id="484" r:id="rId71"/>
  </p:sldIdLst>
  <p:sldSz cx="10080625"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75">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C66620-109D-9F90-7627-EB90C0A4357D}" name="李嘉銘" initials="李" userId="S::N28901264@ncku.edu.tw::98513a94-2b7e-46ac-b48e-5250659a5f4c" providerId="AD"/>
  <p188:author id="{91846966-FF19-9C83-FF09-751CDCF2C2FE}" name="Jasmine C" initials="JC" userId="0a5ac418fdf1100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5E4"/>
    <a:srgbClr val="4F81BD"/>
    <a:srgbClr val="92D050"/>
    <a:srgbClr val="30A0BE"/>
    <a:srgbClr val="FDEADA"/>
    <a:srgbClr val="7030A0"/>
    <a:srgbClr val="00B0F0"/>
    <a:srgbClr val="EFF02B"/>
    <a:srgbClr val="2CD33E"/>
    <a:srgbClr val="78DB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12" autoAdjust="0"/>
    <p:restoredTop sz="93047" autoAdjust="0"/>
  </p:normalViewPr>
  <p:slideViewPr>
    <p:cSldViewPr>
      <p:cViewPr>
        <p:scale>
          <a:sx n="100" d="100"/>
          <a:sy n="100" d="100"/>
        </p:scale>
        <p:origin x="472" y="216"/>
      </p:cViewPr>
      <p:guideLst>
        <p:guide orient="horz" pos="2160"/>
        <p:guide pos="3175"/>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0C0E1B-2FF5-4E33-8515-D26AD98B97E2}" type="datetimeFigureOut">
              <a:rPr lang="zh-TW" altLang="en-US" smtClean="0"/>
              <a:pPr/>
              <a:t>2025/2/5</a:t>
            </a:fld>
            <a:endParaRPr lang="zh-TW" altLang="en-US"/>
          </a:p>
        </p:txBody>
      </p:sp>
      <p:sp>
        <p:nvSpPr>
          <p:cNvPr id="4" name="投影片圖像版面配置區 3"/>
          <p:cNvSpPr>
            <a:spLocks noGrp="1" noRot="1" noChangeAspect="1"/>
          </p:cNvSpPr>
          <p:nvPr>
            <p:ph type="sldImg" idx="2"/>
          </p:nvPr>
        </p:nvSpPr>
        <p:spPr>
          <a:xfrm>
            <a:off x="909638" y="685800"/>
            <a:ext cx="50387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A80B5-829A-4A00-9B96-3314DAE8DE64}" type="slidenum">
              <a:rPr lang="zh-TW" altLang="en-US" smtClean="0"/>
              <a:pPr/>
              <a:t>‹#›</a:t>
            </a:fld>
            <a:endParaRPr lang="zh-TW" altLang="en-US"/>
          </a:p>
        </p:txBody>
      </p:sp>
    </p:spTree>
    <p:extLst>
      <p:ext uri="{BB962C8B-B14F-4D97-AF65-F5344CB8AC3E}">
        <p14:creationId xmlns:p14="http://schemas.microsoft.com/office/powerpoint/2010/main" val="350288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46598b073_0_0:notes"/>
          <p:cNvSpPr>
            <a:spLocks noGrp="1" noRot="1" noChangeAspect="1"/>
          </p:cNvSpPr>
          <p:nvPr>
            <p:ph type="sldImg" idx="2"/>
          </p:nvPr>
        </p:nvSpPr>
        <p:spPr>
          <a:xfrm>
            <a:off x="908050" y="685800"/>
            <a:ext cx="5041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46598b0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10</a:t>
            </a:fld>
            <a:endParaRPr lang="zh-TW" altLang="en-US"/>
          </a:p>
        </p:txBody>
      </p:sp>
    </p:spTree>
    <p:extLst>
      <p:ext uri="{BB962C8B-B14F-4D97-AF65-F5344CB8AC3E}">
        <p14:creationId xmlns:p14="http://schemas.microsoft.com/office/powerpoint/2010/main" val="16028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11</a:t>
            </a:fld>
            <a:endParaRPr lang="zh-TW" altLang="en-US"/>
          </a:p>
        </p:txBody>
      </p:sp>
    </p:spTree>
    <p:extLst>
      <p:ext uri="{BB962C8B-B14F-4D97-AF65-F5344CB8AC3E}">
        <p14:creationId xmlns:p14="http://schemas.microsoft.com/office/powerpoint/2010/main" val="74186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12</a:t>
            </a:fld>
            <a:endParaRPr lang="zh-TW" altLang="en-US"/>
          </a:p>
        </p:txBody>
      </p:sp>
    </p:spTree>
    <p:extLst>
      <p:ext uri="{BB962C8B-B14F-4D97-AF65-F5344CB8AC3E}">
        <p14:creationId xmlns:p14="http://schemas.microsoft.com/office/powerpoint/2010/main" val="257077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13</a:t>
            </a:fld>
            <a:endParaRPr lang="zh-TW" altLang="en-US"/>
          </a:p>
        </p:txBody>
      </p:sp>
    </p:spTree>
    <p:extLst>
      <p:ext uri="{BB962C8B-B14F-4D97-AF65-F5344CB8AC3E}">
        <p14:creationId xmlns:p14="http://schemas.microsoft.com/office/powerpoint/2010/main" val="548907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14</a:t>
            </a:fld>
            <a:endParaRPr lang="zh-TW" altLang="en-US"/>
          </a:p>
        </p:txBody>
      </p:sp>
    </p:spTree>
    <p:extLst>
      <p:ext uri="{BB962C8B-B14F-4D97-AF65-F5344CB8AC3E}">
        <p14:creationId xmlns:p14="http://schemas.microsoft.com/office/powerpoint/2010/main" val="352444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15</a:t>
            </a:fld>
            <a:endParaRPr lang="zh-TW" altLang="en-US"/>
          </a:p>
        </p:txBody>
      </p:sp>
    </p:spTree>
    <p:extLst>
      <p:ext uri="{BB962C8B-B14F-4D97-AF65-F5344CB8AC3E}">
        <p14:creationId xmlns:p14="http://schemas.microsoft.com/office/powerpoint/2010/main" val="62930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16</a:t>
            </a:fld>
            <a:endParaRPr lang="zh-TW" altLang="en-US"/>
          </a:p>
        </p:txBody>
      </p:sp>
    </p:spTree>
    <p:extLst>
      <p:ext uri="{BB962C8B-B14F-4D97-AF65-F5344CB8AC3E}">
        <p14:creationId xmlns:p14="http://schemas.microsoft.com/office/powerpoint/2010/main" val="103703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17</a:t>
            </a:fld>
            <a:endParaRPr lang="zh-TW" altLang="en-US"/>
          </a:p>
        </p:txBody>
      </p:sp>
    </p:spTree>
    <p:extLst>
      <p:ext uri="{BB962C8B-B14F-4D97-AF65-F5344CB8AC3E}">
        <p14:creationId xmlns:p14="http://schemas.microsoft.com/office/powerpoint/2010/main" val="3977726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18</a:t>
            </a:fld>
            <a:endParaRPr lang="zh-TW" altLang="en-US"/>
          </a:p>
        </p:txBody>
      </p:sp>
    </p:spTree>
    <p:extLst>
      <p:ext uri="{BB962C8B-B14F-4D97-AF65-F5344CB8AC3E}">
        <p14:creationId xmlns:p14="http://schemas.microsoft.com/office/powerpoint/2010/main" val="364349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19</a:t>
            </a:fld>
            <a:endParaRPr lang="zh-TW" altLang="en-US"/>
          </a:p>
        </p:txBody>
      </p:sp>
    </p:spTree>
    <p:extLst>
      <p:ext uri="{BB962C8B-B14F-4D97-AF65-F5344CB8AC3E}">
        <p14:creationId xmlns:p14="http://schemas.microsoft.com/office/powerpoint/2010/main" val="114212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800"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a:t>
            </a:fld>
            <a:endParaRPr lang="zh-TW" altLang="en-US"/>
          </a:p>
        </p:txBody>
      </p:sp>
    </p:spTree>
    <p:extLst>
      <p:ext uri="{BB962C8B-B14F-4D97-AF65-F5344CB8AC3E}">
        <p14:creationId xmlns:p14="http://schemas.microsoft.com/office/powerpoint/2010/main" val="3044381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20</a:t>
            </a:fld>
            <a:endParaRPr lang="zh-TW" altLang="en-US"/>
          </a:p>
        </p:txBody>
      </p:sp>
    </p:spTree>
    <p:extLst>
      <p:ext uri="{BB962C8B-B14F-4D97-AF65-F5344CB8AC3E}">
        <p14:creationId xmlns:p14="http://schemas.microsoft.com/office/powerpoint/2010/main" val="66274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21</a:t>
            </a:fld>
            <a:endParaRPr lang="zh-TW" altLang="en-US"/>
          </a:p>
        </p:txBody>
      </p:sp>
    </p:spTree>
    <p:extLst>
      <p:ext uri="{BB962C8B-B14F-4D97-AF65-F5344CB8AC3E}">
        <p14:creationId xmlns:p14="http://schemas.microsoft.com/office/powerpoint/2010/main" val="29111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22</a:t>
            </a:fld>
            <a:endParaRPr lang="zh-TW" altLang="en-US"/>
          </a:p>
        </p:txBody>
      </p:sp>
    </p:spTree>
    <p:extLst>
      <p:ext uri="{BB962C8B-B14F-4D97-AF65-F5344CB8AC3E}">
        <p14:creationId xmlns:p14="http://schemas.microsoft.com/office/powerpoint/2010/main" val="410487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23</a:t>
            </a:fld>
            <a:endParaRPr lang="zh-TW" altLang="en-US"/>
          </a:p>
        </p:txBody>
      </p:sp>
    </p:spTree>
    <p:extLst>
      <p:ext uri="{BB962C8B-B14F-4D97-AF65-F5344CB8AC3E}">
        <p14:creationId xmlns:p14="http://schemas.microsoft.com/office/powerpoint/2010/main" val="1045226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24</a:t>
            </a:fld>
            <a:endParaRPr lang="zh-TW" altLang="en-US"/>
          </a:p>
        </p:txBody>
      </p:sp>
    </p:spTree>
    <p:extLst>
      <p:ext uri="{BB962C8B-B14F-4D97-AF65-F5344CB8AC3E}">
        <p14:creationId xmlns:p14="http://schemas.microsoft.com/office/powerpoint/2010/main" val="1068264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25</a:t>
            </a:fld>
            <a:endParaRPr lang="zh-TW" altLang="en-US"/>
          </a:p>
        </p:txBody>
      </p:sp>
    </p:spTree>
    <p:extLst>
      <p:ext uri="{BB962C8B-B14F-4D97-AF65-F5344CB8AC3E}">
        <p14:creationId xmlns:p14="http://schemas.microsoft.com/office/powerpoint/2010/main" val="4161706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26</a:t>
            </a:fld>
            <a:endParaRPr lang="zh-TW" altLang="en-US"/>
          </a:p>
        </p:txBody>
      </p:sp>
    </p:spTree>
    <p:extLst>
      <p:ext uri="{BB962C8B-B14F-4D97-AF65-F5344CB8AC3E}">
        <p14:creationId xmlns:p14="http://schemas.microsoft.com/office/powerpoint/2010/main" val="2845789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27</a:t>
            </a:fld>
            <a:endParaRPr lang="zh-TW" altLang="en-US"/>
          </a:p>
        </p:txBody>
      </p:sp>
    </p:spTree>
    <p:extLst>
      <p:ext uri="{BB962C8B-B14F-4D97-AF65-F5344CB8AC3E}">
        <p14:creationId xmlns:p14="http://schemas.microsoft.com/office/powerpoint/2010/main" val="2503707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28</a:t>
            </a:fld>
            <a:endParaRPr lang="zh-TW" altLang="en-US"/>
          </a:p>
        </p:txBody>
      </p:sp>
    </p:spTree>
    <p:extLst>
      <p:ext uri="{BB962C8B-B14F-4D97-AF65-F5344CB8AC3E}">
        <p14:creationId xmlns:p14="http://schemas.microsoft.com/office/powerpoint/2010/main" val="488530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29</a:t>
            </a:fld>
            <a:endParaRPr lang="zh-TW" altLang="en-US"/>
          </a:p>
        </p:txBody>
      </p:sp>
    </p:spTree>
    <p:extLst>
      <p:ext uri="{BB962C8B-B14F-4D97-AF65-F5344CB8AC3E}">
        <p14:creationId xmlns:p14="http://schemas.microsoft.com/office/powerpoint/2010/main" val="333781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a:t>
            </a:fld>
            <a:endParaRPr lang="zh-TW" altLang="en-US"/>
          </a:p>
        </p:txBody>
      </p:sp>
    </p:spTree>
    <p:extLst>
      <p:ext uri="{BB962C8B-B14F-4D97-AF65-F5344CB8AC3E}">
        <p14:creationId xmlns:p14="http://schemas.microsoft.com/office/powerpoint/2010/main" val="3991105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30</a:t>
            </a:fld>
            <a:endParaRPr lang="zh-TW" altLang="en-US"/>
          </a:p>
        </p:txBody>
      </p:sp>
    </p:spTree>
    <p:extLst>
      <p:ext uri="{BB962C8B-B14F-4D97-AF65-F5344CB8AC3E}">
        <p14:creationId xmlns:p14="http://schemas.microsoft.com/office/powerpoint/2010/main" val="2525908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31</a:t>
            </a:fld>
            <a:endParaRPr lang="zh-TW" altLang="en-US"/>
          </a:p>
        </p:txBody>
      </p:sp>
    </p:spTree>
    <p:extLst>
      <p:ext uri="{BB962C8B-B14F-4D97-AF65-F5344CB8AC3E}">
        <p14:creationId xmlns:p14="http://schemas.microsoft.com/office/powerpoint/2010/main" val="3100819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32</a:t>
            </a:fld>
            <a:endParaRPr lang="zh-TW" altLang="en-US"/>
          </a:p>
        </p:txBody>
      </p:sp>
    </p:spTree>
    <p:extLst>
      <p:ext uri="{BB962C8B-B14F-4D97-AF65-F5344CB8AC3E}">
        <p14:creationId xmlns:p14="http://schemas.microsoft.com/office/powerpoint/2010/main" val="803068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33</a:t>
            </a:fld>
            <a:endParaRPr lang="zh-TW" altLang="en-US"/>
          </a:p>
        </p:txBody>
      </p:sp>
    </p:spTree>
    <p:extLst>
      <p:ext uri="{BB962C8B-B14F-4D97-AF65-F5344CB8AC3E}">
        <p14:creationId xmlns:p14="http://schemas.microsoft.com/office/powerpoint/2010/main" val="204119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34</a:t>
            </a:fld>
            <a:endParaRPr lang="zh-TW" altLang="en-US"/>
          </a:p>
        </p:txBody>
      </p:sp>
    </p:spTree>
    <p:extLst>
      <p:ext uri="{BB962C8B-B14F-4D97-AF65-F5344CB8AC3E}">
        <p14:creationId xmlns:p14="http://schemas.microsoft.com/office/powerpoint/2010/main" val="178685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35</a:t>
            </a:fld>
            <a:endParaRPr lang="zh-TW" altLang="en-US"/>
          </a:p>
        </p:txBody>
      </p:sp>
    </p:spTree>
    <p:extLst>
      <p:ext uri="{BB962C8B-B14F-4D97-AF65-F5344CB8AC3E}">
        <p14:creationId xmlns:p14="http://schemas.microsoft.com/office/powerpoint/2010/main" val="864591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37</a:t>
            </a:fld>
            <a:endParaRPr lang="zh-TW" altLang="en-US"/>
          </a:p>
        </p:txBody>
      </p:sp>
    </p:spTree>
    <p:extLst>
      <p:ext uri="{BB962C8B-B14F-4D97-AF65-F5344CB8AC3E}">
        <p14:creationId xmlns:p14="http://schemas.microsoft.com/office/powerpoint/2010/main" val="2677214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38</a:t>
            </a:fld>
            <a:endParaRPr lang="zh-TW" altLang="en-US"/>
          </a:p>
        </p:txBody>
      </p:sp>
    </p:spTree>
    <p:extLst>
      <p:ext uri="{BB962C8B-B14F-4D97-AF65-F5344CB8AC3E}">
        <p14:creationId xmlns:p14="http://schemas.microsoft.com/office/powerpoint/2010/main" val="3901399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39</a:t>
            </a:fld>
            <a:endParaRPr lang="zh-TW" altLang="en-US"/>
          </a:p>
        </p:txBody>
      </p:sp>
    </p:spTree>
    <p:extLst>
      <p:ext uri="{BB962C8B-B14F-4D97-AF65-F5344CB8AC3E}">
        <p14:creationId xmlns:p14="http://schemas.microsoft.com/office/powerpoint/2010/main" val="156285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40</a:t>
            </a:fld>
            <a:endParaRPr lang="zh-TW" altLang="en-US"/>
          </a:p>
        </p:txBody>
      </p:sp>
    </p:spTree>
    <p:extLst>
      <p:ext uri="{BB962C8B-B14F-4D97-AF65-F5344CB8AC3E}">
        <p14:creationId xmlns:p14="http://schemas.microsoft.com/office/powerpoint/2010/main" val="764062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a:t>
            </a:fld>
            <a:endParaRPr lang="zh-TW" altLang="en-US"/>
          </a:p>
        </p:txBody>
      </p:sp>
    </p:spTree>
    <p:extLst>
      <p:ext uri="{BB962C8B-B14F-4D97-AF65-F5344CB8AC3E}">
        <p14:creationId xmlns:p14="http://schemas.microsoft.com/office/powerpoint/2010/main" val="2226997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41</a:t>
            </a:fld>
            <a:endParaRPr lang="zh-TW" altLang="en-US"/>
          </a:p>
        </p:txBody>
      </p:sp>
    </p:spTree>
    <p:extLst>
      <p:ext uri="{BB962C8B-B14F-4D97-AF65-F5344CB8AC3E}">
        <p14:creationId xmlns:p14="http://schemas.microsoft.com/office/powerpoint/2010/main" val="1304423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42</a:t>
            </a:fld>
            <a:endParaRPr lang="zh-TW" altLang="en-US"/>
          </a:p>
        </p:txBody>
      </p:sp>
    </p:spTree>
    <p:extLst>
      <p:ext uri="{BB962C8B-B14F-4D97-AF65-F5344CB8AC3E}">
        <p14:creationId xmlns:p14="http://schemas.microsoft.com/office/powerpoint/2010/main" val="2226997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43</a:t>
            </a:fld>
            <a:endParaRPr lang="zh-TW" altLang="en-US"/>
          </a:p>
        </p:txBody>
      </p:sp>
    </p:spTree>
    <p:extLst>
      <p:ext uri="{BB962C8B-B14F-4D97-AF65-F5344CB8AC3E}">
        <p14:creationId xmlns:p14="http://schemas.microsoft.com/office/powerpoint/2010/main" val="4045388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44</a:t>
            </a:fld>
            <a:endParaRPr lang="zh-TW" altLang="en-US"/>
          </a:p>
        </p:txBody>
      </p:sp>
    </p:spTree>
    <p:extLst>
      <p:ext uri="{BB962C8B-B14F-4D97-AF65-F5344CB8AC3E}">
        <p14:creationId xmlns:p14="http://schemas.microsoft.com/office/powerpoint/2010/main" val="2567401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45</a:t>
            </a:fld>
            <a:endParaRPr lang="zh-TW" altLang="en-US"/>
          </a:p>
        </p:txBody>
      </p:sp>
    </p:spTree>
    <p:extLst>
      <p:ext uri="{BB962C8B-B14F-4D97-AF65-F5344CB8AC3E}">
        <p14:creationId xmlns:p14="http://schemas.microsoft.com/office/powerpoint/2010/main" val="874995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46</a:t>
            </a:fld>
            <a:endParaRPr lang="zh-TW" altLang="en-US"/>
          </a:p>
        </p:txBody>
      </p:sp>
    </p:spTree>
    <p:extLst>
      <p:ext uri="{BB962C8B-B14F-4D97-AF65-F5344CB8AC3E}">
        <p14:creationId xmlns:p14="http://schemas.microsoft.com/office/powerpoint/2010/main" val="2226997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47</a:t>
            </a:fld>
            <a:endParaRPr lang="zh-TW" altLang="en-US"/>
          </a:p>
        </p:txBody>
      </p:sp>
    </p:spTree>
    <p:extLst>
      <p:ext uri="{BB962C8B-B14F-4D97-AF65-F5344CB8AC3E}">
        <p14:creationId xmlns:p14="http://schemas.microsoft.com/office/powerpoint/2010/main" val="3611395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48</a:t>
            </a:fld>
            <a:endParaRPr lang="zh-TW" altLang="en-US"/>
          </a:p>
        </p:txBody>
      </p:sp>
    </p:spTree>
    <p:extLst>
      <p:ext uri="{BB962C8B-B14F-4D97-AF65-F5344CB8AC3E}">
        <p14:creationId xmlns:p14="http://schemas.microsoft.com/office/powerpoint/2010/main" val="575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49</a:t>
            </a:fld>
            <a:endParaRPr lang="zh-TW" altLang="en-US"/>
          </a:p>
        </p:txBody>
      </p:sp>
    </p:spTree>
    <p:extLst>
      <p:ext uri="{BB962C8B-B14F-4D97-AF65-F5344CB8AC3E}">
        <p14:creationId xmlns:p14="http://schemas.microsoft.com/office/powerpoint/2010/main" val="634303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50</a:t>
            </a:fld>
            <a:endParaRPr lang="zh-TW" altLang="en-US"/>
          </a:p>
        </p:txBody>
      </p:sp>
    </p:spTree>
    <p:extLst>
      <p:ext uri="{BB962C8B-B14F-4D97-AF65-F5344CB8AC3E}">
        <p14:creationId xmlns:p14="http://schemas.microsoft.com/office/powerpoint/2010/main" val="110621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a:t>
            </a:fld>
            <a:endParaRPr lang="zh-TW" altLang="en-US"/>
          </a:p>
        </p:txBody>
      </p:sp>
    </p:spTree>
    <p:extLst>
      <p:ext uri="{BB962C8B-B14F-4D97-AF65-F5344CB8AC3E}">
        <p14:creationId xmlns:p14="http://schemas.microsoft.com/office/powerpoint/2010/main" val="662088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51</a:t>
            </a:fld>
            <a:endParaRPr lang="zh-TW" altLang="en-US"/>
          </a:p>
        </p:txBody>
      </p:sp>
    </p:spTree>
    <p:extLst>
      <p:ext uri="{BB962C8B-B14F-4D97-AF65-F5344CB8AC3E}">
        <p14:creationId xmlns:p14="http://schemas.microsoft.com/office/powerpoint/2010/main" val="624939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52</a:t>
            </a:fld>
            <a:endParaRPr lang="zh-TW" altLang="en-US"/>
          </a:p>
        </p:txBody>
      </p:sp>
    </p:spTree>
    <p:extLst>
      <p:ext uri="{BB962C8B-B14F-4D97-AF65-F5344CB8AC3E}">
        <p14:creationId xmlns:p14="http://schemas.microsoft.com/office/powerpoint/2010/main" val="2063545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53</a:t>
            </a:fld>
            <a:endParaRPr lang="zh-TW" altLang="en-US"/>
          </a:p>
        </p:txBody>
      </p:sp>
    </p:spTree>
    <p:extLst>
      <p:ext uri="{BB962C8B-B14F-4D97-AF65-F5344CB8AC3E}">
        <p14:creationId xmlns:p14="http://schemas.microsoft.com/office/powerpoint/2010/main" val="2428060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54</a:t>
            </a:fld>
            <a:endParaRPr lang="zh-TW" altLang="en-US"/>
          </a:p>
        </p:txBody>
      </p:sp>
    </p:spTree>
    <p:extLst>
      <p:ext uri="{BB962C8B-B14F-4D97-AF65-F5344CB8AC3E}">
        <p14:creationId xmlns:p14="http://schemas.microsoft.com/office/powerpoint/2010/main" val="721681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55</a:t>
            </a:fld>
            <a:endParaRPr lang="zh-TW" altLang="en-US"/>
          </a:p>
        </p:txBody>
      </p:sp>
    </p:spTree>
    <p:extLst>
      <p:ext uri="{BB962C8B-B14F-4D97-AF65-F5344CB8AC3E}">
        <p14:creationId xmlns:p14="http://schemas.microsoft.com/office/powerpoint/2010/main" val="361794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56</a:t>
            </a:fld>
            <a:endParaRPr lang="zh-TW" altLang="en-US"/>
          </a:p>
        </p:txBody>
      </p:sp>
    </p:spTree>
    <p:extLst>
      <p:ext uri="{BB962C8B-B14F-4D97-AF65-F5344CB8AC3E}">
        <p14:creationId xmlns:p14="http://schemas.microsoft.com/office/powerpoint/2010/main" val="1556420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57</a:t>
            </a:fld>
            <a:endParaRPr lang="zh-TW" altLang="en-US"/>
          </a:p>
        </p:txBody>
      </p:sp>
    </p:spTree>
    <p:extLst>
      <p:ext uri="{BB962C8B-B14F-4D97-AF65-F5344CB8AC3E}">
        <p14:creationId xmlns:p14="http://schemas.microsoft.com/office/powerpoint/2010/main" val="590374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58</a:t>
            </a:fld>
            <a:endParaRPr lang="zh-TW" altLang="en-US"/>
          </a:p>
        </p:txBody>
      </p:sp>
    </p:spTree>
    <p:extLst>
      <p:ext uri="{BB962C8B-B14F-4D97-AF65-F5344CB8AC3E}">
        <p14:creationId xmlns:p14="http://schemas.microsoft.com/office/powerpoint/2010/main" val="747672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60</a:t>
            </a:fld>
            <a:endParaRPr lang="zh-TW" altLang="en-US"/>
          </a:p>
        </p:txBody>
      </p:sp>
    </p:spTree>
    <p:extLst>
      <p:ext uri="{BB962C8B-B14F-4D97-AF65-F5344CB8AC3E}">
        <p14:creationId xmlns:p14="http://schemas.microsoft.com/office/powerpoint/2010/main" val="1464975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62</a:t>
            </a:fld>
            <a:endParaRPr lang="zh-TW" altLang="en-US"/>
          </a:p>
        </p:txBody>
      </p:sp>
    </p:spTree>
    <p:extLst>
      <p:ext uri="{BB962C8B-B14F-4D97-AF65-F5344CB8AC3E}">
        <p14:creationId xmlns:p14="http://schemas.microsoft.com/office/powerpoint/2010/main" val="326684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74747"/>
                </a:solidFill>
                <a:effectLst/>
                <a:latin typeface="Arial" panose="020B0604020202020204" pitchFamily="34" charset="0"/>
              </a:rPr>
              <a:t>質借：就是質押借款，以你的動產，包括定存、股票、保單等變現率比較快的財物來作為擔保品去申請貸款</a:t>
            </a:r>
            <a:br>
              <a:rPr lang="en-US" altLang="zh-TW" b="0" i="0" dirty="0">
                <a:solidFill>
                  <a:srgbClr val="474747"/>
                </a:solidFill>
                <a:effectLst/>
                <a:latin typeface="Arial" panose="020B0604020202020204" pitchFamily="34" charset="0"/>
              </a:rPr>
            </a:br>
            <a:r>
              <a:rPr lang="zh-TW" altLang="en-US" b="1" dirty="0"/>
              <a:t>有票據禁付已出帳：</a:t>
            </a:r>
            <a:r>
              <a:rPr lang="zh-TW" altLang="en-US" dirty="0"/>
              <a:t>該帳戶因為票據（如支票或本票）被銀行拒付，且該筆款項已經從帳戶中記錄為支出，但銀行基於法律或其他規範，禁止進一步支付該票據</a:t>
            </a:r>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a:t>
            </a:fld>
            <a:endParaRPr lang="zh-TW" altLang="en-US"/>
          </a:p>
        </p:txBody>
      </p:sp>
    </p:spTree>
    <p:extLst>
      <p:ext uri="{BB962C8B-B14F-4D97-AF65-F5344CB8AC3E}">
        <p14:creationId xmlns:p14="http://schemas.microsoft.com/office/powerpoint/2010/main" val="2708784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63</a:t>
            </a:fld>
            <a:endParaRPr lang="zh-TW" altLang="en-US"/>
          </a:p>
        </p:txBody>
      </p:sp>
    </p:spTree>
    <p:extLst>
      <p:ext uri="{BB962C8B-B14F-4D97-AF65-F5344CB8AC3E}">
        <p14:creationId xmlns:p14="http://schemas.microsoft.com/office/powerpoint/2010/main" val="2226997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64</a:t>
            </a:fld>
            <a:endParaRPr lang="zh-TW" altLang="en-US"/>
          </a:p>
        </p:txBody>
      </p:sp>
    </p:spTree>
    <p:extLst>
      <p:ext uri="{BB962C8B-B14F-4D97-AF65-F5344CB8AC3E}">
        <p14:creationId xmlns:p14="http://schemas.microsoft.com/office/powerpoint/2010/main" val="1919188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65</a:t>
            </a:fld>
            <a:endParaRPr lang="zh-TW" altLang="en-US"/>
          </a:p>
        </p:txBody>
      </p:sp>
    </p:spTree>
    <p:extLst>
      <p:ext uri="{BB962C8B-B14F-4D97-AF65-F5344CB8AC3E}">
        <p14:creationId xmlns:p14="http://schemas.microsoft.com/office/powerpoint/2010/main" val="1695307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66</a:t>
            </a:fld>
            <a:endParaRPr lang="zh-TW" altLang="en-US"/>
          </a:p>
        </p:txBody>
      </p:sp>
    </p:spTree>
    <p:extLst>
      <p:ext uri="{BB962C8B-B14F-4D97-AF65-F5344CB8AC3E}">
        <p14:creationId xmlns:p14="http://schemas.microsoft.com/office/powerpoint/2010/main" val="317562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67</a:t>
            </a:fld>
            <a:endParaRPr lang="zh-TW" altLang="en-US"/>
          </a:p>
        </p:txBody>
      </p:sp>
    </p:spTree>
    <p:extLst>
      <p:ext uri="{BB962C8B-B14F-4D97-AF65-F5344CB8AC3E}">
        <p14:creationId xmlns:p14="http://schemas.microsoft.com/office/powerpoint/2010/main" val="45090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68</a:t>
            </a:fld>
            <a:endParaRPr lang="zh-TW" altLang="en-US"/>
          </a:p>
        </p:txBody>
      </p:sp>
    </p:spTree>
    <p:extLst>
      <p:ext uri="{BB962C8B-B14F-4D97-AF65-F5344CB8AC3E}">
        <p14:creationId xmlns:p14="http://schemas.microsoft.com/office/powerpoint/2010/main" val="6705953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69</a:t>
            </a:fld>
            <a:endParaRPr lang="zh-TW" altLang="en-US"/>
          </a:p>
        </p:txBody>
      </p:sp>
    </p:spTree>
    <p:extLst>
      <p:ext uri="{BB962C8B-B14F-4D97-AF65-F5344CB8AC3E}">
        <p14:creationId xmlns:p14="http://schemas.microsoft.com/office/powerpoint/2010/main" val="33548565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92c1b49989_0_771:notes"/>
          <p:cNvSpPr>
            <a:spLocks noGrp="1" noRot="1" noChangeAspect="1"/>
          </p:cNvSpPr>
          <p:nvPr>
            <p:ph type="sldImg" idx="2"/>
          </p:nvPr>
        </p:nvSpPr>
        <p:spPr>
          <a:xfrm>
            <a:off x="908050" y="685800"/>
            <a:ext cx="5041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92c1b49989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C00000"/>
                </a:solidFill>
              </a:rPr>
              <a:t>綜存質權動用與否註記：</a:t>
            </a:r>
            <a:r>
              <a:rPr lang="zh-TW" altLang="en-US" b="1" dirty="0"/>
              <a:t>在綜合存款帳戶中，是否已經將存款作為質押擔保，並且是否已經實際動用了借款</a:t>
            </a:r>
            <a:r>
              <a:rPr lang="zh-TW" altLang="en-US" dirty="0"/>
              <a:t>，需要特別標示出來。</a:t>
            </a:r>
            <a:br>
              <a:rPr lang="en-US" altLang="zh-TW" dirty="0"/>
            </a:br>
            <a:r>
              <a:rPr lang="zh-TW" altLang="en-US" b="1" dirty="0"/>
              <a:t>質權</a:t>
            </a:r>
            <a:r>
              <a:rPr lang="zh-TW" altLang="en-US" dirty="0"/>
              <a:t>（設質）：指將銀行存款作為擔保品（抵押）來獲取貸款。例如，持有人可以向銀行借款，並用該存款作為擔保。</a:t>
            </a:r>
            <a:br>
              <a:rPr lang="en-US" altLang="zh-TW" dirty="0"/>
            </a:br>
            <a:r>
              <a:rPr lang="zh-TW" altLang="en-US" b="1" dirty="0"/>
              <a:t>動用與否</a:t>
            </a:r>
            <a:r>
              <a:rPr lang="zh-TW" altLang="en-US" dirty="0"/>
              <a:t>（是否已借款）：指該帳戶是否已經實際使用這筆質押存款來借款</a:t>
            </a:r>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a:t>
            </a:fld>
            <a:endParaRPr lang="zh-TW" altLang="en-US"/>
          </a:p>
        </p:txBody>
      </p:sp>
    </p:spTree>
    <p:extLst>
      <p:ext uri="{BB962C8B-B14F-4D97-AF65-F5344CB8AC3E}">
        <p14:creationId xmlns:p14="http://schemas.microsoft.com/office/powerpoint/2010/main" val="1255452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8</a:t>
            </a:fld>
            <a:endParaRPr lang="zh-TW" altLang="en-US"/>
          </a:p>
        </p:txBody>
      </p:sp>
    </p:spTree>
    <p:extLst>
      <p:ext uri="{BB962C8B-B14F-4D97-AF65-F5344CB8AC3E}">
        <p14:creationId xmlns:p14="http://schemas.microsoft.com/office/powerpoint/2010/main" val="3119199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9</a:t>
            </a:fld>
            <a:endParaRPr lang="zh-TW" altLang="en-US"/>
          </a:p>
        </p:txBody>
      </p:sp>
    </p:spTree>
    <p:extLst>
      <p:ext uri="{BB962C8B-B14F-4D97-AF65-F5344CB8AC3E}">
        <p14:creationId xmlns:p14="http://schemas.microsoft.com/office/powerpoint/2010/main" val="214997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56048" y="2130427"/>
            <a:ext cx="8568532" cy="1470025"/>
          </a:xfrm>
        </p:spPr>
        <p:txBody>
          <a:bodyPr/>
          <a:lstStyle>
            <a:lvl1pPr>
              <a:defRPr>
                <a:solidFill>
                  <a:srgbClr val="002060"/>
                </a:solidFill>
                <a:latin typeface="微軟正黑體" pitchFamily="34" charset="-120"/>
                <a:ea typeface="微軟正黑體" pitchFamily="34" charset="-120"/>
              </a:defRPr>
            </a:lvl1pPr>
          </a:lstStyle>
          <a:p>
            <a:r>
              <a:rPr lang="zh-TW" altLang="en-US"/>
              <a:t>按一下以編輯母片標題樣式</a:t>
            </a:r>
          </a:p>
        </p:txBody>
      </p:sp>
      <p:sp>
        <p:nvSpPr>
          <p:cNvPr id="3" name="副標題 2"/>
          <p:cNvSpPr>
            <a:spLocks noGrp="1"/>
          </p:cNvSpPr>
          <p:nvPr>
            <p:ph type="subTitle" idx="1"/>
          </p:nvPr>
        </p:nvSpPr>
        <p:spPr>
          <a:xfrm>
            <a:off x="1512095" y="3886200"/>
            <a:ext cx="7056438"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8453" y="274639"/>
            <a:ext cx="226814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504031" y="274639"/>
            <a:ext cx="6636412"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03808" y="116632"/>
            <a:ext cx="9072563" cy="1143000"/>
          </a:xfrm>
        </p:spPr>
        <p:txBody>
          <a:bodyPr/>
          <a:lstStyle>
            <a:lvl1pPr>
              <a:defRPr>
                <a:solidFill>
                  <a:srgbClr val="002060"/>
                </a:solidFill>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idx="1"/>
          </p:nvPr>
        </p:nvSpPr>
        <p:spPr>
          <a:xfrm>
            <a:off x="503808" y="1484784"/>
            <a:ext cx="9072563" cy="4525963"/>
          </a:xfrm>
        </p:spPr>
        <p:txBody>
          <a:bodyPr/>
          <a:lstStyle>
            <a:lvl1pPr>
              <a:defRPr sz="3000">
                <a:solidFill>
                  <a:srgbClr val="002060"/>
                </a:solidFill>
                <a:latin typeface="微軟正黑體" pitchFamily="34" charset="-120"/>
                <a:ea typeface="微軟正黑體" pitchFamily="34" charset="-120"/>
              </a:defRPr>
            </a:lvl1pPr>
            <a:lvl2pPr>
              <a:defRPr sz="2600">
                <a:solidFill>
                  <a:srgbClr val="002060"/>
                </a:solidFill>
                <a:latin typeface="微軟正黑體" pitchFamily="34" charset="-120"/>
                <a:ea typeface="微軟正黑體" pitchFamily="34" charset="-120"/>
              </a:defRPr>
            </a:lvl2pPr>
            <a:lvl3pPr>
              <a:defRPr>
                <a:solidFill>
                  <a:srgbClr val="002060"/>
                </a:solidFill>
                <a:latin typeface="微軟正黑體" pitchFamily="34" charset="-120"/>
                <a:ea typeface="微軟正黑體" pitchFamily="34" charset="-120"/>
              </a:defRPr>
            </a:lvl3pPr>
            <a:lvl4pPr>
              <a:defRPr>
                <a:solidFill>
                  <a:srgbClr val="002060"/>
                </a:solidFill>
                <a:latin typeface="微軟正黑體" pitchFamily="34" charset="-120"/>
                <a:ea typeface="微軟正黑體" pitchFamily="34" charset="-120"/>
              </a:defRPr>
            </a:lvl4pPr>
            <a:lvl5pPr>
              <a:defRPr>
                <a:solidFill>
                  <a:srgbClr val="002060"/>
                </a:solidFill>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96300" y="4406902"/>
            <a:ext cx="8568532" cy="1362075"/>
          </a:xfrm>
        </p:spPr>
        <p:txBody>
          <a:bodyPr anchor="t"/>
          <a:lstStyle>
            <a:lvl1pPr algn="l">
              <a:defRPr sz="4000" b="1" cap="all">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796300" y="2906713"/>
            <a:ext cx="8568532" cy="1500187"/>
          </a:xfrm>
        </p:spPr>
        <p:txBody>
          <a:bodyPr anchor="b"/>
          <a:lstStyle>
            <a:lvl1pPr marL="0" indent="0">
              <a:buNone/>
              <a:defRPr sz="2000">
                <a:solidFill>
                  <a:schemeClr val="tx1">
                    <a:tint val="75000"/>
                  </a:schemeClr>
                </a:solidFill>
                <a:latin typeface="微軟正黑體" pitchFamily="34" charset="-120"/>
                <a:ea typeface="微軟正黑體"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504032" y="1600202"/>
            <a:ext cx="4452276" cy="4525963"/>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24318" y="1600202"/>
            <a:ext cx="4452276" cy="4525963"/>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504032" y="1535113"/>
            <a:ext cx="445402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04032" y="2174875"/>
            <a:ext cx="445402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120818" y="1535113"/>
            <a:ext cx="445577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120818" y="2174875"/>
            <a:ext cx="445577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002060"/>
                </a:solidFill>
              </a:defRPr>
            </a:lvl1pPr>
          </a:lstStyle>
          <a:p>
            <a:r>
              <a:rPr lang="zh-TW" altLang="en-US"/>
              <a:t>按一下以編輯母片標題樣式</a:t>
            </a:r>
          </a:p>
        </p:txBody>
      </p:sp>
      <p:sp>
        <p:nvSpPr>
          <p:cNvPr id="3" name="日期版面配置區 2"/>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04032" y="273050"/>
            <a:ext cx="3316457"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941244" y="273052"/>
            <a:ext cx="56353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504032" y="1435102"/>
            <a:ext cx="331645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75873" y="4800600"/>
            <a:ext cx="6048375"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75873"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75873"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1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504032" y="274638"/>
            <a:ext cx="9072563"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504032" y="1600202"/>
            <a:ext cx="9072563"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504031" y="6356352"/>
            <a:ext cx="235214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36C5C-65EC-4519-968C-13847697F1B7}" type="datetimeFigureOut">
              <a:rPr lang="zh-TW" altLang="en-US" smtClean="0"/>
              <a:pPr/>
              <a:t>2025/2/5</a:t>
            </a:fld>
            <a:endParaRPr lang="zh-TW" altLang="en-US"/>
          </a:p>
        </p:txBody>
      </p:sp>
      <p:sp>
        <p:nvSpPr>
          <p:cNvPr id="5" name="頁尾版面配置區 4"/>
          <p:cNvSpPr>
            <a:spLocks noGrp="1"/>
          </p:cNvSpPr>
          <p:nvPr>
            <p:ph type="ftr" sz="quarter" idx="3"/>
          </p:nvPr>
        </p:nvSpPr>
        <p:spPr>
          <a:xfrm>
            <a:off x="3444214" y="6356352"/>
            <a:ext cx="319219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224448" y="6356352"/>
            <a:ext cx="23521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E89B2-5E55-47CB-B6C0-90B82A08FC5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002060"/>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2060"/>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4" name="圖片 3" descr="一張含有 圓形, 圖形, 平面設計, 標誌 的圖片&#10;&#10;自動產生的描述"/>
          <p:cNvPicPr>
            <a:picLocks noChangeAspect="1"/>
          </p:cNvPicPr>
          <p:nvPr/>
        </p:nvPicPr>
        <p:blipFill>
          <a:blip r:embed="rId3" cstate="print"/>
          <a:stretch>
            <a:fillRect/>
          </a:stretch>
        </p:blipFill>
        <p:spPr>
          <a:xfrm>
            <a:off x="-994337" y="187189"/>
            <a:ext cx="6105956" cy="6108615"/>
          </a:xfrm>
          <a:prstGeom prst="rect">
            <a:avLst/>
          </a:prstGeom>
        </p:spPr>
      </p:pic>
      <p:sp>
        <p:nvSpPr>
          <p:cNvPr id="7" name="Google Shape;1345;p45"/>
          <p:cNvSpPr/>
          <p:nvPr/>
        </p:nvSpPr>
        <p:spPr>
          <a:xfrm rot="10800000" flipV="1">
            <a:off x="2880072" y="384339"/>
            <a:ext cx="6689489" cy="463533"/>
          </a:xfrm>
          <a:prstGeom prst="homePlate">
            <a:avLst>
              <a:gd name="adj" fmla="val 50000"/>
            </a:avLst>
          </a:prstGeom>
          <a:solidFill>
            <a:srgbClr val="C00000"/>
          </a:solidFill>
          <a:ln>
            <a:noFill/>
          </a:ln>
        </p:spPr>
        <p:txBody>
          <a:bodyPr spcFirstLastPara="1" wrap="square" lIns="100790" tIns="100790" rIns="100790" bIns="100790" anchor="ctr" anchorCtr="0">
            <a:noAutofit/>
          </a:bodyPr>
          <a:lstStyle/>
          <a:p>
            <a:endParaRPr sz="1984" dirty="0">
              <a:latin typeface="微軟正黑體" panose="020B0604030504040204" pitchFamily="34" charset="-120"/>
              <a:ea typeface="微軟正黑體" panose="020B0604030504040204" pitchFamily="34" charset="-120"/>
            </a:endParaRPr>
          </a:p>
        </p:txBody>
      </p:sp>
      <p:pic>
        <p:nvPicPr>
          <p:cNvPr id="8" name="圖形 7" descr="燈泡"/>
          <p:cNvPicPr>
            <a:picLocks noChangeAspect="1"/>
          </p:cNvPicPr>
          <p:nvPr/>
        </p:nvPicPr>
        <p:blipFill>
          <a:blip r:embed="rId4" cstate="print">
            <a:extLst>
              <a:ext uri="{96DAC541-7B7A-43D3-8B79-37D633B846F1}">
                <asvg:svgBlip xmlns:asvg="http://schemas.microsoft.com/office/drawing/2016/SVG/main" r:embed="rId5"/>
              </a:ext>
            </a:extLst>
          </a:blip>
          <a:stretch>
            <a:fillRect/>
          </a:stretch>
        </p:blipFill>
        <p:spPr>
          <a:xfrm rot="10800000">
            <a:off x="6374042" y="721326"/>
            <a:ext cx="1863498" cy="1863497"/>
          </a:xfrm>
          <a:prstGeom prst="rect">
            <a:avLst/>
          </a:prstGeom>
        </p:spPr>
      </p:pic>
      <p:pic>
        <p:nvPicPr>
          <p:cNvPr id="3" name="圖片 2" descr="一張含有 動物玩偶, 豬, 玩具, 存錢筒 的圖片&#10;&#10;自動產生的描述"/>
          <p:cNvPicPr>
            <a:picLocks noChangeAspect="1"/>
          </p:cNvPicPr>
          <p:nvPr/>
        </p:nvPicPr>
        <p:blipFill>
          <a:blip r:embed="rId6" cstate="print"/>
          <a:stretch>
            <a:fillRect/>
          </a:stretch>
        </p:blipFill>
        <p:spPr>
          <a:xfrm>
            <a:off x="717770" y="2226794"/>
            <a:ext cx="2615980" cy="2639844"/>
          </a:xfrm>
          <a:prstGeom prst="rect">
            <a:avLst/>
          </a:prstGeom>
        </p:spPr>
      </p:pic>
      <p:pic>
        <p:nvPicPr>
          <p:cNvPr id="10" name="圖形 9" descr="配有手機和計算機的筆記型電腦"/>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5195799" y="4755448"/>
            <a:ext cx="1180974" cy="1186792"/>
          </a:xfrm>
          <a:prstGeom prst="rect">
            <a:avLst/>
          </a:prstGeom>
        </p:spPr>
      </p:pic>
      <p:pic>
        <p:nvPicPr>
          <p:cNvPr id="11" name="圖形 10" descr="舉起手的機器人"/>
          <p:cNvPicPr>
            <a:picLocks noChangeAspect="1"/>
          </p:cNvPicPr>
          <p:nvPr/>
        </p:nvPicPr>
        <p:blipFill>
          <a:blip r:embed="rId9" cstate="print">
            <a:extLst>
              <a:ext uri="{96DAC541-7B7A-43D3-8B79-37D633B846F1}">
                <asvg:svgBlip xmlns:asvg="http://schemas.microsoft.com/office/drawing/2016/SVG/main" r:embed="rId10"/>
              </a:ext>
            </a:extLst>
          </a:blip>
          <a:stretch>
            <a:fillRect/>
          </a:stretch>
        </p:blipFill>
        <p:spPr>
          <a:xfrm>
            <a:off x="8550794" y="4728145"/>
            <a:ext cx="1018767" cy="1015533"/>
          </a:xfrm>
          <a:prstGeom prst="rect">
            <a:avLst/>
          </a:prstGeom>
        </p:spPr>
      </p:pic>
      <p:sp>
        <p:nvSpPr>
          <p:cNvPr id="9" name="Google Shape;1346;p45"/>
          <p:cNvSpPr txBox="1"/>
          <p:nvPr/>
        </p:nvSpPr>
        <p:spPr>
          <a:xfrm>
            <a:off x="4247593" y="376543"/>
            <a:ext cx="4981061" cy="463535"/>
          </a:xfrm>
          <a:prstGeom prst="rect">
            <a:avLst/>
          </a:prstGeom>
          <a:noFill/>
          <a:ln>
            <a:noFill/>
          </a:ln>
        </p:spPr>
        <p:txBody>
          <a:bodyPr spcFirstLastPara="1" wrap="square" lIns="201607" tIns="201607" rIns="201607" bIns="201607" anchor="ctr" anchorCtr="0">
            <a:noAutofit/>
          </a:bodyPr>
          <a:lstStyle/>
          <a:p>
            <a:pPr algn="ctr"/>
            <a:r>
              <a:rPr lang="en-US" altLang="zh-TW" sz="2000" b="1" dirty="0">
                <a:solidFill>
                  <a:srgbClr val="FFFFFF"/>
                </a:solidFill>
                <a:latin typeface="微軟正黑體" panose="020B0604030504040204" pitchFamily="34" charset="-120"/>
                <a:ea typeface="微軟正黑體" panose="020B0604030504040204" pitchFamily="34" charset="-120"/>
                <a:cs typeface="Fira Sans" panose="020B0503050000020004"/>
              </a:rPr>
              <a:t>SCSB-</a:t>
            </a:r>
            <a:r>
              <a:rPr lang="zh-TW" altLang="en-US" sz="2000" b="1" dirty="0">
                <a:solidFill>
                  <a:srgbClr val="FFFFFF"/>
                </a:solidFill>
                <a:latin typeface="微軟正黑體" panose="020B0604030504040204" pitchFamily="34" charset="-120"/>
                <a:ea typeface="微軟正黑體" panose="020B0604030504040204" pitchFamily="34" charset="-120"/>
                <a:cs typeface="Fira Sans" panose="020B0503050000020004"/>
              </a:rPr>
              <a:t>南區資訊開發中心</a:t>
            </a:r>
            <a:r>
              <a:rPr lang="en-US" altLang="zh-TW" sz="2000" b="1" dirty="0">
                <a:solidFill>
                  <a:srgbClr val="FFFFFF"/>
                </a:solidFill>
                <a:latin typeface="微軟正黑體" panose="020B0604030504040204" pitchFamily="34" charset="-120"/>
                <a:ea typeface="微軟正黑體" panose="020B0604030504040204" pitchFamily="34" charset="-120"/>
                <a:cs typeface="Fira Sans" panose="020B0503050000020004"/>
              </a:rPr>
              <a:t>(ITDC)</a:t>
            </a:r>
            <a:endParaRPr lang="zh-TW" altLang="en-US" sz="2000" b="1" dirty="0">
              <a:solidFill>
                <a:srgbClr val="FFFFFF"/>
              </a:solidFill>
              <a:latin typeface="微軟正黑體" panose="020B0604030504040204" pitchFamily="34" charset="-120"/>
              <a:ea typeface="微軟正黑體" panose="020B0604030504040204" pitchFamily="34" charset="-120"/>
              <a:cs typeface="Fira Sans" panose="020B0503050000020004"/>
            </a:endParaRPr>
          </a:p>
        </p:txBody>
      </p:sp>
      <p:pic>
        <p:nvPicPr>
          <p:cNvPr id="14" name="圖片 13" descr="一張含有 圖形, 符號, 美工圖案, 設計 的圖片&#10;&#10;自動產生的描述"/>
          <p:cNvPicPr>
            <a:picLocks noChangeAspect="1"/>
          </p:cNvPicPr>
          <p:nvPr/>
        </p:nvPicPr>
        <p:blipFill>
          <a:blip r:embed="rId11" cstate="print"/>
          <a:stretch>
            <a:fillRect/>
          </a:stretch>
        </p:blipFill>
        <p:spPr>
          <a:xfrm>
            <a:off x="7043794" y="5079730"/>
            <a:ext cx="1010909" cy="670722"/>
          </a:xfrm>
          <a:prstGeom prst="rect">
            <a:avLst/>
          </a:prstGeom>
        </p:spPr>
      </p:pic>
      <p:sp>
        <p:nvSpPr>
          <p:cNvPr id="6" name="Google Shape;58;p15"/>
          <p:cNvSpPr txBox="1">
            <a:spLocks noGrp="1"/>
          </p:cNvSpPr>
          <p:nvPr>
            <p:ph type="ctrTitle"/>
          </p:nvPr>
        </p:nvSpPr>
        <p:spPr>
          <a:xfrm>
            <a:off x="4667640" y="2424930"/>
            <a:ext cx="5256337" cy="1796158"/>
          </a:xfrm>
          <a:prstGeom prst="rect">
            <a:avLst/>
          </a:prstGeom>
        </p:spPr>
        <p:txBody>
          <a:bodyPr spcFirstLastPara="1" vert="horz" wrap="square" lIns="100790" tIns="100790" rIns="100790" bIns="100790" rtlCol="0" anchor="ctr" anchorCtr="0">
            <a:noAutofit/>
          </a:bodyPr>
          <a:lstStyle/>
          <a:p>
            <a:pPr lvl="1" algn="ctr" rtl="0">
              <a:spcBef>
                <a:spcPct val="0"/>
              </a:spcBef>
            </a:pPr>
            <a:r>
              <a:rPr lang="zh-TW" altLang="en-US" sz="2800" b="1" dirty="0">
                <a:latin typeface="+mn-lt"/>
                <a:ea typeface="+mj-ea"/>
              </a:rPr>
              <a:t>存款</a:t>
            </a:r>
            <a:r>
              <a:rPr lang="zh-TW" altLang="zh-TW" sz="2800" b="1" dirty="0">
                <a:latin typeface="+mn-lt"/>
                <a:ea typeface="+mj-ea"/>
              </a:rPr>
              <a:t>中台</a:t>
            </a:r>
            <a:r>
              <a:rPr lang="zh-TW" altLang="en-US" sz="2800" b="1" dirty="0">
                <a:latin typeface="+mn-lt"/>
                <a:ea typeface="+mj-ea"/>
              </a:rPr>
              <a:t>業務（上）</a:t>
            </a:r>
            <a:endParaRPr lang="zh-TW" altLang="en-US" sz="8800" b="1" dirty="0">
              <a:solidFill>
                <a:schemeClr val="tx1"/>
              </a:solidFill>
              <a:latin typeface="+mn-lt"/>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871633"/>
            <a:ext cx="8496945" cy="3601499"/>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solidFill>
                  <a:srgbClr val="C00000"/>
                </a:solidFill>
              </a:rPr>
              <a:t> 證明日期：</a:t>
            </a:r>
            <a:r>
              <a:rPr lang="en-US" altLang="zh-TW" sz="1600" dirty="0"/>
              <a:t> (1)</a:t>
            </a:r>
            <a:r>
              <a:rPr lang="zh-TW" altLang="en-US" sz="1600" dirty="0"/>
              <a:t>檢核：申請類型＝</a:t>
            </a:r>
            <a:r>
              <a:rPr lang="en-US" altLang="zh-TW" sz="1600" dirty="0"/>
              <a:t>(1)</a:t>
            </a:r>
            <a:r>
              <a:rPr lang="zh-TW" altLang="en-US" sz="1600" dirty="0"/>
              <a:t>餘額證明</a:t>
            </a:r>
            <a:r>
              <a:rPr lang="en-US" altLang="zh-TW" sz="1600" dirty="0"/>
              <a:t>(2)</a:t>
            </a:r>
            <a:r>
              <a:rPr lang="zh-TW" altLang="en-US" sz="1600" dirty="0"/>
              <a:t>存額證明 時，證明日期超過六個月前，</a:t>
            </a:r>
            <a:br>
              <a:rPr lang="en-US" altLang="zh-TW" sz="1600" dirty="0"/>
            </a:br>
            <a:r>
              <a:rPr lang="zh-TW" altLang="en-US" sz="1600" dirty="0"/>
              <a:t>       則顯示錯誤訊息「</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不可輸入證明日期，申請超過</a:t>
            </a:r>
            <a:r>
              <a:rPr lang="en-US" altLang="zh-TW" sz="1600" dirty="0">
                <a:effectLst/>
                <a:latin typeface="Calibri" panose="020F0502020204030204" pitchFamily="34" charset="0"/>
                <a:ea typeface="微軟正黑體" panose="020B0604030504040204" pitchFamily="34" charset="-120"/>
              </a:rPr>
              <a:t> 6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個月前的資料者須採用人工證明方式</a:t>
            </a:r>
            <a:r>
              <a:rPr lang="zh-TW" altLang="en-US" sz="1600" dirty="0">
                <a:latin typeface="Calibri" panose="020F0502020204030204" pitchFamily="34" charset="0"/>
                <a:ea typeface="微軟正黑體" panose="020B0604030504040204" pitchFamily="34" charset="-120"/>
                <a:cs typeface="Calibri" panose="020F0502020204030204" pitchFamily="34" charset="0"/>
              </a:rPr>
              <a:t>」</a:t>
            </a:r>
            <a:br>
              <a:rPr lang="en-US" altLang="zh-TW" sz="1600" dirty="0">
                <a:latin typeface="Calibri" panose="020F0502020204030204" pitchFamily="34" charset="0"/>
                <a:ea typeface="微軟正黑體" panose="020B0604030504040204" pitchFamily="34" charset="-120"/>
                <a:cs typeface="Calibri" panose="020F0502020204030204" pitchFamily="34" charset="0"/>
              </a:rPr>
            </a:b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dirty="0"/>
              <a:t>(2)</a:t>
            </a:r>
            <a:r>
              <a:rPr lang="zh-TW" altLang="en-US" sz="1600" dirty="0"/>
              <a:t>可證明的最近日期為前一營業日，</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若遇跨假日者，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用</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前一個營業日的餘額為證明餘額</a:t>
            </a:r>
            <a:endParaRPr lang="en-US" altLang="zh-TW" sz="1600" dirty="0">
              <a:solidFill>
                <a:srgbClr val="C00000"/>
              </a:solidFill>
            </a:endParaRPr>
          </a:p>
          <a:p>
            <a:pPr>
              <a:lnSpc>
                <a:spcPct val="150000"/>
              </a:lnSpc>
            </a:pPr>
            <a:r>
              <a:rPr lang="zh-TW" altLang="en-US" dirty="0">
                <a:solidFill>
                  <a:srgbClr val="C00000"/>
                </a:solidFill>
              </a:rPr>
              <a:t>６</a:t>
            </a:r>
            <a:r>
              <a:rPr lang="en-US" altLang="zh-TW" dirty="0">
                <a:solidFill>
                  <a:srgbClr val="C00000"/>
                </a:solidFill>
              </a:rPr>
              <a:t>. </a:t>
            </a:r>
            <a:r>
              <a:rPr lang="zh-TW" altLang="en-US" dirty="0">
                <a:solidFill>
                  <a:srgbClr val="C00000"/>
                </a:solidFill>
              </a:rPr>
              <a:t>份數：</a:t>
            </a:r>
            <a:r>
              <a:rPr lang="zh-TW" altLang="en-US" sz="1600" dirty="0"/>
              <a:t>輸入證明要列印的份數</a:t>
            </a:r>
            <a:br>
              <a:rPr lang="en-US" altLang="zh-TW" sz="1600" dirty="0"/>
            </a:br>
            <a:r>
              <a:rPr lang="zh-TW" altLang="en-US" sz="1600" dirty="0"/>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實際列印份數</a:t>
            </a:r>
            <a:r>
              <a:rPr lang="en-US" altLang="zh-TW" sz="1600" dirty="0">
                <a:effectLst/>
                <a:latin typeface="Calibri" panose="020F0502020204030204" pitchFamily="34" charset="0"/>
                <a:ea typeface="微軟正黑體" panose="020B0604030504040204" pitchFamily="34" charset="-120"/>
              </a:rPr>
              <a:t> =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輸入份數</a:t>
            </a:r>
            <a:r>
              <a:rPr lang="en-US" altLang="zh-TW" sz="1600" dirty="0">
                <a:effectLst/>
                <a:latin typeface="Calibri" panose="020F0502020204030204" pitchFamily="34" charset="0"/>
                <a:ea typeface="微軟正黑體" panose="020B0604030504040204" pitchFamily="34" charset="-120"/>
              </a:rPr>
              <a:t> + 1 </a:t>
            </a: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最後一份作為銀行的留底聯，需有【留底聯】之字樣</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solidFill>
                  <a:srgbClr val="C00000"/>
                </a:solidFill>
              </a:rPr>
              <a:t>７</a:t>
            </a:r>
            <a:r>
              <a:rPr lang="en-US" altLang="zh-TW" dirty="0">
                <a:solidFill>
                  <a:srgbClr val="C00000"/>
                </a:solidFill>
              </a:rPr>
              <a:t>. </a:t>
            </a:r>
            <a:r>
              <a:rPr lang="zh-TW" altLang="en-US" dirty="0">
                <a:solidFill>
                  <a:srgbClr val="C00000"/>
                </a:solidFill>
              </a:rPr>
              <a:t>證明幣別：</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選擇最終欲證明餘額的幣別</a:t>
            </a:r>
            <a:r>
              <a:rPr lang="zh-TW" altLang="zh-TW" sz="1600" dirty="0">
                <a:effectLst/>
              </a:rPr>
              <a:t> </a:t>
            </a:r>
            <a:endParaRPr lang="en-US" altLang="zh-TW" sz="1600" dirty="0"/>
          </a:p>
          <a:p>
            <a:pPr>
              <a:lnSpc>
                <a:spcPct val="150000"/>
              </a:lnSpc>
            </a:pPr>
            <a:r>
              <a:rPr lang="zh-TW" altLang="en-US" dirty="0">
                <a:solidFill>
                  <a:srgbClr val="C00000"/>
                </a:solidFill>
              </a:rPr>
              <a:t>８</a:t>
            </a:r>
            <a:r>
              <a:rPr lang="en-US" altLang="zh-TW" dirty="0">
                <a:solidFill>
                  <a:srgbClr val="C00000"/>
                </a:solidFill>
              </a:rPr>
              <a:t>. </a:t>
            </a:r>
            <a:r>
              <a:rPr lang="zh-TW" altLang="en-US" dirty="0">
                <a:solidFill>
                  <a:srgbClr val="C00000"/>
                </a:solidFill>
              </a:rPr>
              <a:t>收取手續費：中台查詢定價中台，取得該客戶之最終優惠手續費金額</a:t>
            </a:r>
            <a:br>
              <a:rPr lang="en-US" altLang="zh-TW" dirty="0">
                <a:solidFill>
                  <a:srgbClr val="C00000"/>
                </a:solidFill>
              </a:rPr>
            </a:br>
            <a:r>
              <a:rPr lang="zh-TW" altLang="en-US" dirty="0">
                <a:solidFill>
                  <a:srgbClr val="C00000"/>
                </a:solidFill>
              </a:rPr>
              <a:t>      </a:t>
            </a:r>
            <a:r>
              <a:rPr lang="zh-TW" altLang="en-US" sz="1600" dirty="0"/>
              <a:t>列印證明完成後，將手續費金額帶入並自動開啟手續費交易畫面</a:t>
            </a:r>
            <a:br>
              <a:rPr lang="en-US" altLang="zh-TW" sz="1600" dirty="0"/>
            </a:br>
            <a:r>
              <a:rPr lang="zh-TW" altLang="en-US" sz="1600" dirty="0"/>
              <a:t>      （續）</a:t>
            </a:r>
          </a:p>
        </p:txBody>
      </p:sp>
    </p:spTree>
    <p:extLst>
      <p:ext uri="{BB962C8B-B14F-4D97-AF65-F5344CB8AC3E}">
        <p14:creationId xmlns:p14="http://schemas.microsoft.com/office/powerpoint/2010/main" val="2570607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844824"/>
            <a:ext cx="8676945" cy="3925562"/>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 </a:t>
            </a:r>
            <a:r>
              <a:rPr lang="zh-TW" altLang="en-US" dirty="0">
                <a:solidFill>
                  <a:srgbClr val="C00000"/>
                </a:solidFill>
              </a:rPr>
              <a:t>收取手續費：</a:t>
            </a:r>
            <a:r>
              <a:rPr lang="zh-TW" altLang="en-US" sz="1600" dirty="0"/>
              <a:t>送出查詢時應檢核客戶是否有手續費優惠資格，並取得優惠後的最終收取</a:t>
            </a:r>
            <a:endParaRPr lang="en-US" altLang="zh-TW" sz="1600" dirty="0"/>
          </a:p>
          <a:p>
            <a:pPr>
              <a:lnSpc>
                <a:spcPct val="150000"/>
              </a:lnSpc>
            </a:pPr>
            <a:r>
              <a:rPr lang="zh-TW" altLang="en-US" sz="1600" dirty="0"/>
              <a:t>      手續費金額並顯示於欄位中</a:t>
            </a:r>
            <a:br>
              <a:rPr lang="en-US" altLang="zh-TW" dirty="0">
                <a:solidFill>
                  <a:srgbClr val="C00000"/>
                </a:solidFill>
              </a:rPr>
            </a:br>
            <a:r>
              <a:rPr lang="zh-TW" altLang="en-US" dirty="0">
                <a:solidFill>
                  <a:srgbClr val="C00000"/>
                </a:solidFill>
              </a:rPr>
              <a:t>      </a:t>
            </a:r>
            <a:r>
              <a:rPr lang="en-US" altLang="zh-TW" sz="1600" dirty="0"/>
              <a:t>(1)</a:t>
            </a:r>
            <a:r>
              <a:rPr lang="zh-TW" altLang="en-US" sz="1600" dirty="0"/>
              <a:t>要收手續費情境：將最終優惠後的手續費金額帶入「收取手續費」欄位中</a:t>
            </a:r>
            <a:br>
              <a:rPr lang="en-US" altLang="zh-TW" sz="1600" dirty="0"/>
            </a:br>
            <a:r>
              <a:rPr lang="zh-TW" altLang="en-US" sz="1600" dirty="0"/>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每一份新臺幣</a:t>
            </a:r>
            <a:r>
              <a:rPr lang="en-US" altLang="zh-TW" sz="1600" dirty="0">
                <a:effectLst/>
                <a:latin typeface="Calibri" panose="020F0502020204030204" pitchFamily="34" charset="0"/>
                <a:ea typeface="微軟正黑體" panose="020B0604030504040204" pitchFamily="34" charset="-120"/>
              </a:rPr>
              <a:t> 100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元。每多加一份加收新臺幣</a:t>
            </a:r>
            <a:r>
              <a:rPr lang="en-US" altLang="zh-TW" sz="1600" dirty="0">
                <a:effectLst/>
                <a:latin typeface="Calibri" panose="020F0502020204030204" pitchFamily="34" charset="0"/>
                <a:ea typeface="微軟正黑體" panose="020B0604030504040204" pitchFamily="34" charset="-120"/>
              </a:rPr>
              <a:t> 30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a:t>
            </a:r>
            <a:r>
              <a:rPr lang="zh-TW" altLang="en-US" sz="1600" dirty="0">
                <a:latin typeface="Calibri" panose="020F0502020204030204" pitchFamily="34" charset="0"/>
                <a:ea typeface="微軟正黑體" panose="020B0604030504040204" pitchFamily="34" charset="-120"/>
                <a:cs typeface="Calibri" panose="020F0502020204030204" pitchFamily="34" charset="0"/>
              </a:rPr>
              <a:t>（以定價中心為準）</a:t>
            </a:r>
            <a:br>
              <a:rPr lang="en-US" altLang="zh-TW" sz="1600" dirty="0"/>
            </a:br>
            <a:r>
              <a:rPr lang="zh-TW" altLang="en-US" sz="1600" dirty="0"/>
              <a:t>       </a:t>
            </a:r>
            <a:r>
              <a:rPr lang="en-US" altLang="zh-TW" sz="1600" dirty="0"/>
              <a:t>(2)</a:t>
            </a:r>
            <a:r>
              <a:rPr lang="zh-TW" altLang="en-US" sz="1600" dirty="0"/>
              <a:t>免收手續費情境：帶入手續費金額</a:t>
            </a:r>
            <a:r>
              <a:rPr lang="en-US" altLang="zh-TW" sz="1600" dirty="0"/>
              <a:t>=0</a:t>
            </a:r>
            <a:r>
              <a:rPr lang="zh-TW" altLang="en-US" sz="1600" dirty="0"/>
              <a:t>至「收取手續費」欄位</a:t>
            </a:r>
            <a:endParaRPr lang="en-US" altLang="zh-TW" sz="1600" dirty="0">
              <a:solidFill>
                <a:srgbClr val="C00000"/>
              </a:solidFill>
            </a:endParaRPr>
          </a:p>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存款幣別：</a:t>
            </a:r>
            <a:r>
              <a:rPr lang="en-US" altLang="zh-TW" sz="1600" dirty="0"/>
              <a:t> (1)</a:t>
            </a:r>
            <a:r>
              <a:rPr lang="zh-TW" altLang="en-US" sz="1600" dirty="0"/>
              <a:t>台幣</a:t>
            </a:r>
            <a:r>
              <a:rPr lang="en-US" altLang="zh-TW" sz="1600" dirty="0"/>
              <a:t> (2)</a:t>
            </a:r>
            <a:r>
              <a:rPr lang="zh-TW" altLang="en-US" sz="1600" dirty="0"/>
              <a:t>外幣</a:t>
            </a:r>
            <a:r>
              <a:rPr lang="en-US" altLang="zh-TW" sz="1600" dirty="0"/>
              <a:t> (3)</a:t>
            </a:r>
            <a:r>
              <a:rPr lang="zh-TW" altLang="en-US" sz="1600" dirty="0"/>
              <a:t>台＋外幣</a:t>
            </a:r>
            <a:br>
              <a:rPr lang="en-US" altLang="zh-TW" sz="1600" dirty="0"/>
            </a:br>
            <a:r>
              <a:rPr lang="zh-TW" altLang="en-US" sz="1600" dirty="0"/>
              <a:t>       </a:t>
            </a:r>
            <a:r>
              <a:rPr lang="en-US" altLang="zh-TW" sz="1600" dirty="0"/>
              <a:t>(1)</a:t>
            </a:r>
            <a:r>
              <a:rPr lang="zh-TW" altLang="en-US" sz="1600" dirty="0"/>
              <a:t> 提供先篩選「申請類型」項下的帳號幣別，避免申請類型＝歸戶列印時，查回過多資料</a:t>
            </a:r>
            <a:endParaRPr lang="en-US" altLang="zh-TW" sz="1600" dirty="0">
              <a:solidFill>
                <a:srgbClr val="C00000"/>
              </a:solidFill>
            </a:endParaRPr>
          </a:p>
          <a:p>
            <a:pPr>
              <a:lnSpc>
                <a:spcPct val="150000"/>
              </a:lnSpc>
            </a:pPr>
            <a:r>
              <a:rPr lang="zh-TW" altLang="en-US" sz="1600" dirty="0"/>
              <a:t>       </a:t>
            </a:r>
            <a:r>
              <a:rPr lang="en-US" altLang="zh-TW" sz="1600" dirty="0"/>
              <a:t>(2)</a:t>
            </a:r>
            <a:r>
              <a:rPr lang="zh-TW" altLang="en-US" sz="1600" dirty="0"/>
              <a:t> 檢核：選擇若是輸入「帳號」則無須選擇此項</a:t>
            </a:r>
            <a:endParaRPr lang="en-US" altLang="zh-TW" sz="1600" dirty="0"/>
          </a:p>
          <a:p>
            <a:pPr>
              <a:lnSpc>
                <a:spcPct val="150000"/>
              </a:lnSpc>
            </a:pPr>
            <a:r>
              <a:rPr lang="zh-TW" altLang="en-US" sz="1600" dirty="0"/>
              <a:t>       </a:t>
            </a:r>
            <a:r>
              <a:rPr lang="en-US" altLang="zh-TW" sz="1600" dirty="0"/>
              <a:t>(3)</a:t>
            </a:r>
            <a:r>
              <a:rPr lang="zh-TW" altLang="en-US" sz="1600" dirty="0"/>
              <a:t> 選擇</a:t>
            </a:r>
            <a:r>
              <a:rPr lang="en-US" altLang="zh-TW" sz="1600" dirty="0"/>
              <a:t>(1)</a:t>
            </a:r>
            <a:r>
              <a:rPr lang="zh-TW" altLang="en-US" sz="1600" dirty="0"/>
              <a:t>台幣</a:t>
            </a:r>
            <a:r>
              <a:rPr lang="en-US" altLang="zh-TW" sz="1600" dirty="0"/>
              <a:t> (2)</a:t>
            </a:r>
            <a:r>
              <a:rPr lang="zh-TW" altLang="en-US" sz="1600" dirty="0"/>
              <a:t>外幣</a:t>
            </a:r>
            <a:r>
              <a:rPr lang="en-US" altLang="zh-TW" sz="1600" dirty="0"/>
              <a:t> (3)</a:t>
            </a:r>
            <a:r>
              <a:rPr lang="zh-TW" altLang="en-US" sz="1600" dirty="0"/>
              <a:t>台＋外幣，根據申請類型帶出台幣／外幣／台＋外幣帳號</a:t>
            </a:r>
            <a:endParaRPr lang="en-US" altLang="zh-TW" sz="1600" dirty="0"/>
          </a:p>
          <a:p>
            <a:pPr>
              <a:lnSpc>
                <a:spcPct val="150000"/>
              </a:lnSpc>
            </a:pPr>
            <a:r>
              <a:rPr lang="zh-TW" altLang="en-US" sz="1600" dirty="0"/>
              <a:t>       </a:t>
            </a:r>
            <a:r>
              <a:rPr lang="en-US" altLang="zh-TW" sz="1600" dirty="0"/>
              <a:t>(4) </a:t>
            </a:r>
            <a:r>
              <a:rPr lang="zh-TW" altLang="en-US" sz="1600" dirty="0"/>
              <a:t>檢核：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僅限申請類型</a:t>
            </a:r>
            <a:r>
              <a:rPr lang="en-US" altLang="zh-TW" sz="1600" dirty="0">
                <a:effectLst/>
                <a:latin typeface="Calibri" panose="020F0502020204030204" pitchFamily="34" charset="0"/>
                <a:ea typeface="微軟正黑體" panose="020B0604030504040204" pitchFamily="34" charset="-120"/>
              </a:rPr>
              <a:t> = (1)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dirty="0">
                <a:effectLst/>
                <a:latin typeface="Calibri" panose="020F0502020204030204" pitchFamily="34" charset="0"/>
                <a:ea typeface="微軟正黑體" panose="020B0604030504040204" pitchFamily="34" charset="-120"/>
              </a:rPr>
              <a:t> (2)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zh-TW" sz="1600" dirty="0">
                <a:effectLst/>
                <a:ea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時才可選擇</a:t>
            </a:r>
            <a:r>
              <a:rPr lang="zh-TW" altLang="zh-TW" sz="1600" dirty="0">
                <a:effectLst/>
              </a:rPr>
              <a:t> </a:t>
            </a:r>
            <a:endParaRPr lang="zh-TW" altLang="en-US" sz="1600" dirty="0"/>
          </a:p>
        </p:txBody>
      </p:sp>
    </p:spTree>
    <p:extLst>
      <p:ext uri="{BB962C8B-B14F-4D97-AF65-F5344CB8AC3E}">
        <p14:creationId xmlns:p14="http://schemas.microsoft.com/office/powerpoint/2010/main" val="2679133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061879" y="1844824"/>
            <a:ext cx="8676945" cy="3792064"/>
          </a:xfrm>
          <a:prstGeom prst="rect">
            <a:avLst/>
          </a:prstGeom>
          <a:noFill/>
        </p:spPr>
        <p:txBody>
          <a:bodyPr wrap="square">
            <a:spAutoFit/>
          </a:bodyPr>
          <a:lstStyle/>
          <a:p>
            <a:pPr>
              <a:lnSpc>
                <a:spcPct val="150000"/>
              </a:lnSpc>
            </a:pPr>
            <a:r>
              <a:rPr lang="en-US" altLang="zh-TW" dirty="0">
                <a:solidFill>
                  <a:srgbClr val="C00000"/>
                </a:solidFill>
              </a:rPr>
              <a:t>10.</a:t>
            </a:r>
            <a:r>
              <a:rPr lang="zh-TW" altLang="en-US" dirty="0">
                <a:solidFill>
                  <a:srgbClr val="C00000"/>
                </a:solidFill>
              </a:rPr>
              <a:t> 申請類型：</a:t>
            </a:r>
            <a:r>
              <a:rPr lang="zh-TW" altLang="en-US" sz="1600" dirty="0"/>
              <a:t>提供四種證明功能</a:t>
            </a:r>
            <a:br>
              <a:rPr lang="en-US" altLang="zh-TW" sz="1600" dirty="0"/>
            </a:br>
            <a:r>
              <a:rPr lang="zh-TW" altLang="en-US" sz="1600" dirty="0"/>
              <a:t>       </a:t>
            </a:r>
            <a:r>
              <a:rPr lang="en-US" altLang="zh-TW" sz="1600" dirty="0"/>
              <a:t>(1)</a:t>
            </a:r>
            <a:r>
              <a:rPr lang="zh-TW" altLang="en-US" sz="1600" dirty="0"/>
              <a:t> 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帳號，查詢仍存續之帳號餘額</a:t>
            </a:r>
            <a:r>
              <a:rPr lang="zh-TW" altLang="zh-TW" sz="1600" dirty="0">
                <a:effectLst/>
              </a:rPr>
              <a:t> </a:t>
            </a:r>
            <a:br>
              <a:rPr lang="en-US" altLang="zh-TW" sz="1600" dirty="0"/>
            </a:br>
            <a:r>
              <a:rPr lang="zh-TW" altLang="en-US" sz="1600" dirty="0"/>
              <a:t>       </a:t>
            </a:r>
            <a:r>
              <a:rPr lang="en-US" altLang="zh-TW" sz="1600" dirty="0"/>
              <a:t>(2)</a:t>
            </a:r>
            <a:r>
              <a:rPr lang="zh-TW" altLang="en-US" sz="1600" dirty="0"/>
              <a:t> 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a:t>
            </a:r>
            <a:r>
              <a:rPr lang="en-US" altLang="zh-TW" sz="1600" dirty="0">
                <a:effectLst/>
                <a:latin typeface="Calibri" panose="020F0502020204030204" pitchFamily="34" charset="0"/>
                <a:ea typeface="微軟正黑體" panose="020B0604030504040204" pitchFamily="34" charset="-120"/>
              </a:rPr>
              <a:t> +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輸入存額，系統查詢仍存續之帳號餘額</a:t>
            </a:r>
            <a:r>
              <a:rPr lang="zh-TW" altLang="zh-TW" sz="1600" dirty="0">
                <a:effectLst/>
              </a:rPr>
              <a:t> </a:t>
            </a:r>
            <a:endParaRPr lang="en-US" altLang="zh-TW" sz="1600" dirty="0">
              <a:effectLst/>
            </a:endParaRPr>
          </a:p>
          <a:p>
            <a:pPr>
              <a:lnSpc>
                <a:spcPct val="150000"/>
              </a:lnSpc>
            </a:pPr>
            <a:r>
              <a:rPr lang="zh-TW" altLang="en-US" sz="1600" dirty="0"/>
              <a:t>             </a:t>
            </a:r>
            <a:r>
              <a:rPr lang="en-US" altLang="zh-TW" sz="1600" dirty="0"/>
              <a:t>a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列印證明時，計為欄位僅需帶出【存額】欄位輸入的金額</a:t>
            </a:r>
            <a:r>
              <a:rPr lang="zh-TW" altLang="zh-TW" sz="1600" dirty="0">
                <a:effectLst/>
              </a:rPr>
              <a:t> </a:t>
            </a:r>
            <a:br>
              <a:rPr lang="en-US" altLang="zh-TW" sz="1600" dirty="0"/>
            </a:br>
            <a:r>
              <a:rPr lang="en-US" altLang="zh-TW" sz="1600" dirty="0"/>
              <a:t>             b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系統需檢核：人工指定帳號選擇的帳號餘額需大於等於【存額】</a:t>
            </a:r>
            <a:endParaRPr lang="en-US" altLang="zh-TW" sz="1600" dirty="0"/>
          </a:p>
          <a:p>
            <a:pPr>
              <a:lnSpc>
                <a:spcPct val="150000"/>
              </a:lnSpc>
            </a:pPr>
            <a:r>
              <a:rPr lang="en-US" altLang="zh-TW" sz="1600" dirty="0"/>
              <a:t>             c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若非人工指定帳號則系統依以下規則選擇證明的帳號</a:t>
            </a:r>
            <a:r>
              <a:rPr lang="zh-TW" altLang="en-US" sz="1600" dirty="0">
                <a:latin typeface="Calibri" panose="020F0502020204030204" pitchFamily="34" charset="0"/>
                <a:ea typeface="微軟正黑體" panose="020B0604030504040204" pitchFamily="34" charset="-120"/>
                <a:cs typeface="Calibri" panose="020F0502020204030204" pitchFamily="34" charset="0"/>
              </a:rPr>
              <a:t>，優先：定存／活存／支存帳號</a:t>
            </a:r>
            <a:endParaRPr lang="en-US" altLang="zh-TW" sz="1600" dirty="0"/>
          </a:p>
          <a:p>
            <a:pPr>
              <a:lnSpc>
                <a:spcPct val="150000"/>
              </a:lnSpc>
            </a:pPr>
            <a:r>
              <a:rPr lang="zh-TW" altLang="en-US" sz="1600" dirty="0"/>
              <a:t>       </a:t>
            </a:r>
            <a:r>
              <a:rPr lang="en-US" altLang="zh-TW" sz="1600" dirty="0"/>
              <a:t>(3)</a:t>
            </a:r>
            <a:r>
              <a:rPr lang="zh-TW" altLang="en-US" sz="1600" dirty="0"/>
              <a:t> 人工餘額證明：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帳號，櫃員人工查詢該帳號的證明日期餘額，並手動</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輸入餘額於下方結果區塊中的【證明日金額】欄位</a:t>
            </a:r>
            <a:r>
              <a:rPr lang="zh-TW" altLang="zh-TW" sz="1600" dirty="0">
                <a:effectLst/>
              </a:rPr>
              <a:t> </a:t>
            </a:r>
            <a:endParaRPr lang="en-US" altLang="zh-TW" sz="1600" dirty="0"/>
          </a:p>
          <a:p>
            <a:pPr>
              <a:lnSpc>
                <a:spcPct val="150000"/>
              </a:lnSpc>
            </a:pPr>
            <a:r>
              <a:rPr lang="zh-TW" altLang="en-US" sz="1600" dirty="0"/>
              <a:t>       </a:t>
            </a:r>
            <a:r>
              <a:rPr lang="en-US" altLang="zh-TW" sz="1600" dirty="0"/>
              <a:t>(4) </a:t>
            </a:r>
            <a:r>
              <a:rPr lang="zh-TW" altLang="en-US" sz="1600" dirty="0"/>
              <a:t>人工存額證明：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輸入存額，櫃員人工查詢該帳號的證明日期餘額</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是否大於等於存額</a:t>
            </a:r>
            <a:r>
              <a:rPr lang="zh-TW" altLang="zh-TW" sz="1600" dirty="0">
                <a:effectLst/>
              </a:rPr>
              <a:t> </a:t>
            </a:r>
            <a:endParaRPr lang="en-US" altLang="zh-TW" sz="1600" dirty="0"/>
          </a:p>
        </p:txBody>
      </p:sp>
    </p:spTree>
    <p:extLst>
      <p:ext uri="{BB962C8B-B14F-4D97-AF65-F5344CB8AC3E}">
        <p14:creationId xmlns:p14="http://schemas.microsoft.com/office/powerpoint/2010/main" val="317764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772816"/>
            <a:ext cx="8676945" cy="4647939"/>
          </a:xfrm>
          <a:prstGeom prst="rect">
            <a:avLst/>
          </a:prstGeom>
          <a:noFill/>
        </p:spPr>
        <p:txBody>
          <a:bodyPr wrap="square">
            <a:spAutoFit/>
          </a:bodyPr>
          <a:lstStyle/>
          <a:p>
            <a:pPr>
              <a:lnSpc>
                <a:spcPct val="150000"/>
              </a:lnSpc>
            </a:pPr>
            <a:r>
              <a:rPr lang="en-US" altLang="zh-TW" dirty="0">
                <a:solidFill>
                  <a:srgbClr val="C00000"/>
                </a:solidFill>
              </a:rPr>
              <a:t>11. </a:t>
            </a:r>
            <a:r>
              <a:rPr lang="zh-TW" altLang="en-US" dirty="0">
                <a:solidFill>
                  <a:srgbClr val="C00000"/>
                </a:solidFill>
              </a:rPr>
              <a:t>種類：</a:t>
            </a:r>
            <a:r>
              <a:rPr lang="en-US" altLang="zh-TW" sz="1600" dirty="0"/>
              <a:t> </a:t>
            </a:r>
            <a:r>
              <a:rPr lang="zh-TW" altLang="en-US" sz="1600" dirty="0"/>
              <a:t>說明：</a:t>
            </a:r>
            <a:endParaRPr lang="en-US" altLang="zh-TW" sz="1600" dirty="0"/>
          </a:p>
          <a:p>
            <a:pPr>
              <a:lnSpc>
                <a:spcPct val="150000"/>
              </a:lnSpc>
            </a:pPr>
            <a:r>
              <a:rPr lang="zh-TW" altLang="en-US" sz="1600" dirty="0"/>
              <a:t>      </a:t>
            </a:r>
            <a:r>
              <a:rPr lang="en-US" altLang="zh-TW" sz="1600" dirty="0"/>
              <a:t>(1)</a:t>
            </a:r>
            <a:r>
              <a:rPr lang="zh-TW" altLang="en-US" sz="1600" dirty="0"/>
              <a:t>歸戶：</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帶出支存、活期、活儲、定存，包含聯行帳戶之帳號餘額</a:t>
            </a:r>
            <a:r>
              <a:rPr lang="zh-TW" altLang="zh-TW" sz="1600" dirty="0">
                <a:effectLst/>
              </a:rPr>
              <a:t> </a:t>
            </a:r>
            <a:endParaRPr lang="en-US" altLang="zh-TW" sz="1600" dirty="0"/>
          </a:p>
          <a:p>
            <a:pPr>
              <a:lnSpc>
                <a:spcPct val="150000"/>
              </a:lnSpc>
            </a:pPr>
            <a:r>
              <a:rPr lang="en-US" altLang="zh-TW" sz="1600" dirty="0"/>
              <a:t>      (2)</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活期：帶出支存、活期、活儲之帳號餘額</a:t>
            </a:r>
            <a:r>
              <a:rPr lang="zh-TW" altLang="zh-TW" sz="1600" dirty="0">
                <a:effectLst/>
              </a:rPr>
              <a:t> </a:t>
            </a:r>
            <a:endParaRPr lang="en-US" altLang="zh-TW" sz="1600" dirty="0"/>
          </a:p>
          <a:p>
            <a:pPr>
              <a:lnSpc>
                <a:spcPct val="150000"/>
              </a:lnSpc>
            </a:pPr>
            <a:r>
              <a:rPr lang="zh-TW" altLang="en-US" sz="1600" dirty="0"/>
              <a:t>     </a:t>
            </a:r>
            <a:r>
              <a:rPr lang="en-US" altLang="zh-TW" sz="1600" dirty="0"/>
              <a:t> (3)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所有定期：帶出定存之帳號餘額</a:t>
            </a:r>
            <a:r>
              <a:rPr lang="zh-TW" altLang="zh-TW" sz="1600" dirty="0">
                <a:effectLst/>
              </a:rPr>
              <a:t> </a:t>
            </a:r>
            <a:endParaRPr lang="en-US" altLang="zh-TW" sz="1600" dirty="0"/>
          </a:p>
          <a:p>
            <a:pPr>
              <a:lnSpc>
                <a:spcPct val="150000"/>
              </a:lnSpc>
            </a:pPr>
            <a:r>
              <a:rPr lang="zh-TW" altLang="en-US" sz="1600" dirty="0"/>
              <a:t> </a:t>
            </a:r>
            <a:r>
              <a:rPr lang="en-US" altLang="zh-TW" sz="1600" dirty="0"/>
              <a:t>     (4)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實體存單：帶出實體存單之帳號餘額</a:t>
            </a:r>
            <a:r>
              <a:rPr lang="zh-TW" altLang="zh-TW" sz="1600" dirty="0">
                <a:effectLst/>
              </a:rPr>
              <a:t> </a:t>
            </a:r>
            <a:endParaRPr lang="en-US" altLang="zh-TW" sz="1600" dirty="0"/>
          </a:p>
          <a:p>
            <a:pPr>
              <a:lnSpc>
                <a:spcPct val="150000"/>
              </a:lnSpc>
            </a:pPr>
            <a:r>
              <a:rPr lang="en-US" altLang="zh-TW" sz="1600" dirty="0"/>
              <a:t>      (5)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綜存：帶出綜合存款帳號之　定存</a:t>
            </a:r>
            <a:r>
              <a:rPr lang="en-US" altLang="zh-TW" sz="1600" dirty="0">
                <a:effectLst/>
                <a:latin typeface="Calibri" panose="020F0502020204030204" pitchFamily="34" charset="0"/>
                <a:ea typeface="微軟正黑體" panose="020B0604030504040204" pitchFamily="34" charset="-120"/>
              </a:rPr>
              <a:t>&amp;</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活存</a:t>
            </a:r>
            <a:r>
              <a:rPr lang="zh-TW" altLang="zh-TW" sz="1600" dirty="0">
                <a:effectLst/>
              </a:rPr>
              <a:t> </a:t>
            </a:r>
            <a:endParaRPr lang="en-US" altLang="zh-TW" sz="1600" dirty="0"/>
          </a:p>
          <a:p>
            <a:pPr>
              <a:lnSpc>
                <a:spcPct val="150000"/>
              </a:lnSpc>
            </a:pPr>
            <a:r>
              <a:rPr lang="en-US" altLang="zh-TW" sz="1600" dirty="0"/>
              <a:t>      (6)</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人工選擇指定帳號：帶出資料同</a:t>
            </a:r>
            <a:r>
              <a:rPr lang="en-US" altLang="zh-TW" sz="1600" dirty="0">
                <a:effectLst/>
                <a:latin typeface="Calibri" panose="020F0502020204030204" pitchFamily="34" charset="0"/>
                <a:ea typeface="微軟正黑體" panose="020B0604030504040204" pitchFamily="34" charset="-120"/>
              </a:rPr>
              <a:t> (1)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歸戶</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若選擇此種類，查詢結果的勾選欄位需要可供點選</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其餘種類皆</a:t>
            </a:r>
            <a:r>
              <a:rPr lang="en-US" altLang="zh-TW" sz="1600" dirty="0">
                <a:effectLst/>
                <a:latin typeface="Calibri" panose="020F0502020204030204" pitchFamily="34" charset="0"/>
                <a:ea typeface="微軟正黑體" panose="020B0604030504040204" pitchFamily="34" charset="-120"/>
              </a:rPr>
              <a:t> Disable</a:t>
            </a:r>
            <a:r>
              <a:rPr lang="zh-TW" altLang="en-US" sz="1600" dirty="0">
                <a:effectLst/>
                <a:latin typeface="Calibri" panose="020F0502020204030204" pitchFamily="34" charset="0"/>
                <a:ea typeface="微軟正黑體" panose="020B0604030504040204" pitchFamily="34" charset="-120"/>
              </a:rPr>
              <a:t>；</a:t>
            </a:r>
            <a:endParaRPr lang="en-US" altLang="zh-TW" sz="1600" dirty="0">
              <a:effectLst/>
              <a:latin typeface="Calibri" panose="020F0502020204030204" pitchFamily="34" charset="0"/>
              <a:ea typeface="微軟正黑體" panose="020B0604030504040204" pitchFamily="34" charset="-12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若「種類」選擇為「人工指定帳號」，列印證明需要</a:t>
            </a:r>
            <a:r>
              <a:rPr lang="en-US" altLang="zh-TW" sz="1600" dirty="0">
                <a:effectLst/>
                <a:latin typeface="Calibri" panose="020F0502020204030204" pitchFamily="34" charset="0"/>
                <a:ea typeface="微軟正黑體" panose="020B0604030504040204" pitchFamily="34" charset="-120"/>
              </a:rPr>
              <a:t>B</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級主管授權</a:t>
            </a:r>
            <a:r>
              <a:rPr lang="zh-TW" altLang="zh-TW" sz="1600" dirty="0">
                <a:effectLst/>
              </a:rPr>
              <a:t> </a:t>
            </a:r>
            <a:endParaRPr lang="en-US" altLang="zh-TW" sz="1600" dirty="0">
              <a:effectLst/>
            </a:endParaRPr>
          </a:p>
          <a:p>
            <a:pPr lvl="0">
              <a:spcBef>
                <a:spcPts val="600"/>
              </a:spcBef>
              <a:spcAft>
                <a:spcPts val="600"/>
              </a:spcAft>
            </a:pPr>
            <a:r>
              <a:rPr lang="zh-TW" altLang="en-US" sz="1600" dirty="0"/>
              <a:t>      檢核：</a:t>
            </a:r>
            <a:r>
              <a:rPr lang="en-US" altLang="zh-TW" sz="1600" dirty="0"/>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選擇若是輸入「帳號」，則無需輸入此欄位</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dirty="0"/>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只允許申請類型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 時【種類】才可選擇</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endParaRPr lang="en-US" altLang="zh-TW" sz="1600" dirty="0"/>
          </a:p>
        </p:txBody>
      </p:sp>
    </p:spTree>
    <p:extLst>
      <p:ext uri="{BB962C8B-B14F-4D97-AF65-F5344CB8AC3E}">
        <p14:creationId xmlns:p14="http://schemas.microsoft.com/office/powerpoint/2010/main" val="284923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83163"/>
            <a:ext cx="8676945" cy="3093989"/>
          </a:xfrm>
          <a:prstGeom prst="rect">
            <a:avLst/>
          </a:prstGeom>
          <a:noFill/>
        </p:spPr>
        <p:txBody>
          <a:bodyPr wrap="square">
            <a:spAutoFit/>
          </a:bodyPr>
          <a:lstStyle/>
          <a:p>
            <a:pPr>
              <a:lnSpc>
                <a:spcPct val="150000"/>
              </a:lnSpc>
            </a:pPr>
            <a:r>
              <a:rPr lang="en-US" altLang="zh-TW" dirty="0">
                <a:solidFill>
                  <a:srgbClr val="C00000"/>
                </a:solidFill>
              </a:rPr>
              <a:t>12. </a:t>
            </a:r>
            <a:r>
              <a:rPr lang="zh-TW" altLang="en-US" dirty="0">
                <a:solidFill>
                  <a:srgbClr val="C00000"/>
                </a:solidFill>
              </a:rPr>
              <a:t>列印綜存帳號：</a:t>
            </a:r>
            <a:r>
              <a:rPr lang="zh-TW" altLang="en-US" sz="1600" dirty="0"/>
              <a:t>１＝含定存明細；２＝不含定存明細</a:t>
            </a:r>
            <a:endParaRPr lang="en-US" altLang="zh-TW" sz="1600" dirty="0"/>
          </a:p>
          <a:p>
            <a:pPr>
              <a:lnSpc>
                <a:spcPct val="150000"/>
              </a:lnSpc>
            </a:pPr>
            <a:r>
              <a:rPr lang="zh-TW" altLang="en-US" sz="1600" dirty="0"/>
              <a:t>       </a:t>
            </a:r>
            <a:r>
              <a:rPr lang="en-US" altLang="zh-TW" sz="1600" dirty="0"/>
              <a:t>(1)</a:t>
            </a:r>
            <a:r>
              <a:rPr lang="zh-TW" altLang="en-US" sz="1600" dirty="0"/>
              <a:t> １＝含定存明細，證明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綜存中的活存</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所有定存帳號餘額</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定存帳號註記</a:t>
            </a:r>
            <a:r>
              <a:rPr lang="zh-TW" altLang="zh-TW" sz="1600" dirty="0">
                <a:effectLst/>
              </a:rPr>
              <a:t> </a:t>
            </a:r>
            <a:endParaRPr lang="en-US" altLang="zh-TW" sz="1600" dirty="0"/>
          </a:p>
          <a:p>
            <a:pPr>
              <a:lnSpc>
                <a:spcPct val="150000"/>
              </a:lnSpc>
            </a:pPr>
            <a:r>
              <a:rPr lang="en-US" altLang="zh-TW" sz="1600" dirty="0"/>
              <a:t> </a:t>
            </a:r>
            <a:r>
              <a:rPr lang="zh-TW" altLang="en-US" sz="1600" dirty="0"/>
              <a:t>      </a:t>
            </a:r>
            <a:r>
              <a:rPr lang="en-US" altLang="zh-TW" sz="1600" dirty="0"/>
              <a:t>(2) </a:t>
            </a:r>
            <a:r>
              <a:rPr lang="zh-TW" altLang="en-US" sz="1600" dirty="0"/>
              <a:t>２＝不含定存明細，</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則只證明綜存中的活期帳號餘額</a:t>
            </a:r>
            <a:r>
              <a:rPr lang="zh-TW" altLang="zh-TW" sz="1600" dirty="0">
                <a:effectLst/>
              </a:rPr>
              <a:t> </a:t>
            </a:r>
            <a:endParaRPr lang="en-US" altLang="zh-TW" sz="1600" dirty="0"/>
          </a:p>
          <a:p>
            <a:pPr>
              <a:lnSpc>
                <a:spcPct val="150000"/>
              </a:lnSpc>
            </a:pPr>
            <a:r>
              <a:rPr lang="zh-TW" altLang="en-US" sz="1600" dirty="0"/>
              <a:t>       </a:t>
            </a:r>
            <a:r>
              <a:rPr lang="en-US" altLang="zh-TW" sz="1600" dirty="0"/>
              <a:t>(3) </a:t>
            </a:r>
            <a:r>
              <a:rPr lang="zh-TW" altLang="en-US" sz="1600" dirty="0"/>
              <a:t>檢核：限種類</a:t>
            </a:r>
            <a:r>
              <a:rPr lang="en-US" altLang="zh-TW" sz="1600" dirty="0"/>
              <a:t>(5)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才可以輸入</a:t>
            </a:r>
            <a:endParaRPr lang="en-US" altLang="zh-TW" sz="1600" dirty="0"/>
          </a:p>
          <a:p>
            <a:pPr>
              <a:lnSpc>
                <a:spcPct val="150000"/>
              </a:lnSpc>
            </a:pPr>
            <a:r>
              <a:rPr lang="zh-TW" altLang="en-US" sz="1600" dirty="0"/>
              <a:t>       </a:t>
            </a:r>
            <a:r>
              <a:rPr lang="en-US" altLang="zh-TW" sz="1600" dirty="0"/>
              <a:t>(4) </a:t>
            </a:r>
            <a:r>
              <a:rPr lang="zh-TW" altLang="en-US" sz="1600" dirty="0"/>
              <a:t>檢核：</a:t>
            </a:r>
            <a:r>
              <a:rPr lang="en-US" altLang="zh-TW" sz="1600" dirty="0"/>
              <a:t>a</a:t>
            </a:r>
            <a:r>
              <a:rPr lang="zh-TW" altLang="en-US" sz="1600" dirty="0"/>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只允許申請類型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 時才可選擇；其他功能此欄位不可有值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sz="1600" dirty="0"/>
              <a:t>                       </a:t>
            </a:r>
            <a:r>
              <a:rPr lang="en-US" altLang="zh-TW" sz="1600" dirty="0"/>
              <a:t>b</a:t>
            </a:r>
            <a:r>
              <a:rPr lang="zh-TW" altLang="en-US" sz="1600" dirty="0"/>
              <a:t> 活期帳號已透支並動用質借</a:t>
            </a:r>
            <a:endParaRPr lang="en-US" altLang="zh-TW" sz="1600" dirty="0"/>
          </a:p>
          <a:p>
            <a:pPr>
              <a:lnSpc>
                <a:spcPct val="150000"/>
              </a:lnSpc>
            </a:pPr>
            <a:r>
              <a:rPr lang="en-US" altLang="zh-TW" dirty="0">
                <a:solidFill>
                  <a:srgbClr val="C00000"/>
                </a:solidFill>
              </a:rPr>
              <a:t>13. </a:t>
            </a:r>
            <a:r>
              <a:rPr lang="zh-TW" altLang="en-US" dirty="0">
                <a:solidFill>
                  <a:srgbClr val="C00000"/>
                </a:solidFill>
              </a:rPr>
              <a:t>存額：</a:t>
            </a:r>
            <a:r>
              <a:rPr lang="zh-TW" altLang="en-US" sz="1600" dirty="0"/>
              <a:t>限制當申請類型＝</a:t>
            </a:r>
            <a:r>
              <a:rPr lang="en-US" altLang="zh-TW" sz="1600" dirty="0"/>
              <a:t>(2)</a:t>
            </a:r>
            <a:r>
              <a:rPr lang="zh-TW" altLang="en-US" sz="1600" dirty="0"/>
              <a:t>存額證明＆ </a:t>
            </a:r>
            <a:r>
              <a:rPr lang="en-US" altLang="zh-TW" sz="1600" dirty="0"/>
              <a:t>(4)</a:t>
            </a:r>
            <a:r>
              <a:rPr lang="zh-TW" altLang="en-US" sz="1600" dirty="0"/>
              <a:t>人工存額證明 時可以輸入 </a:t>
            </a:r>
            <a:endParaRPr lang="en-US" altLang="zh-TW" sz="1600" dirty="0"/>
          </a:p>
          <a:p>
            <a:pPr>
              <a:lnSpc>
                <a:spcPct val="150000"/>
              </a:lnSpc>
            </a:pPr>
            <a:r>
              <a:rPr lang="zh-TW" altLang="en-US" sz="1600" dirty="0"/>
              <a:t>       </a:t>
            </a:r>
            <a:r>
              <a:rPr lang="en-US" altLang="zh-TW" sz="1600" dirty="0"/>
              <a:t>(1)</a:t>
            </a:r>
            <a:r>
              <a:rPr lang="zh-TW" altLang="en-US" sz="1600" dirty="0"/>
              <a:t>輸入存額將顯示於存款證明的</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dirty="0">
              <a:solidFill>
                <a:srgbClr val="C00000"/>
              </a:solidFill>
            </a:endParaRPr>
          </a:p>
        </p:txBody>
      </p:sp>
    </p:spTree>
    <p:extLst>
      <p:ext uri="{BB962C8B-B14F-4D97-AF65-F5344CB8AC3E}">
        <p14:creationId xmlns:p14="http://schemas.microsoft.com/office/powerpoint/2010/main" val="400448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16832"/>
            <a:ext cx="8676945" cy="3879460"/>
          </a:xfrm>
          <a:prstGeom prst="rect">
            <a:avLst/>
          </a:prstGeom>
          <a:noFill/>
        </p:spPr>
        <p:txBody>
          <a:bodyPr wrap="square">
            <a:spAutoFit/>
          </a:bodyPr>
          <a:lstStyle/>
          <a:p>
            <a:pPr>
              <a:lnSpc>
                <a:spcPct val="150000"/>
              </a:lnSpc>
            </a:pPr>
            <a:r>
              <a:rPr lang="en-US" altLang="zh-TW" dirty="0">
                <a:solidFill>
                  <a:srgbClr val="C00000"/>
                </a:solidFill>
              </a:rPr>
              <a:t>14.</a:t>
            </a:r>
            <a:r>
              <a:rPr lang="zh-TW" altLang="en-US" dirty="0">
                <a:solidFill>
                  <a:srgbClr val="C00000"/>
                </a:solidFill>
              </a:rPr>
              <a:t> 人工證明列印帳號：</a:t>
            </a:r>
            <a:r>
              <a:rPr lang="zh-TW" altLang="en-US" sz="1600" dirty="0"/>
              <a:t>選擇</a:t>
            </a:r>
            <a:r>
              <a:rPr lang="en-US" altLang="zh-TW" sz="1600" dirty="0"/>
              <a:t>Y</a:t>
            </a:r>
            <a:r>
              <a:rPr lang="zh-TW" altLang="en-US" sz="1600" dirty="0"/>
              <a:t>，申請類型＝</a:t>
            </a:r>
            <a:r>
              <a:rPr lang="en-US" altLang="zh-TW" sz="1600" dirty="0"/>
              <a:t> (3)</a:t>
            </a:r>
            <a:r>
              <a:rPr lang="zh-TW" altLang="en-US" sz="1600" dirty="0"/>
              <a:t> 人工餘額證明 </a:t>
            </a:r>
            <a:r>
              <a:rPr lang="en-US" altLang="zh-TW" sz="1600" dirty="0"/>
              <a:t>(4)</a:t>
            </a:r>
            <a:r>
              <a:rPr lang="zh-TW" altLang="en-US" sz="1600" dirty="0"/>
              <a:t>人工存額證明 </a:t>
            </a:r>
            <a:endParaRPr lang="en-US" altLang="zh-TW" sz="1600" dirty="0"/>
          </a:p>
          <a:p>
            <a:pPr>
              <a:lnSpc>
                <a:spcPct val="150000"/>
              </a:lnSpc>
            </a:pPr>
            <a:r>
              <a:rPr lang="zh-TW" altLang="en-US" sz="1600" dirty="0"/>
              <a:t>       檢核：</a:t>
            </a:r>
            <a:r>
              <a:rPr lang="en-US" altLang="zh-TW" sz="1600" dirty="0"/>
              <a:t>a </a:t>
            </a:r>
            <a:r>
              <a:rPr lang="zh-TW" altLang="en-US" sz="1600" dirty="0"/>
              <a:t>限申請類型＝</a:t>
            </a:r>
            <a:r>
              <a:rPr lang="en-US" altLang="zh-TW" sz="1600" dirty="0"/>
              <a:t>(3)(4)</a:t>
            </a:r>
            <a:r>
              <a:rPr lang="zh-TW" altLang="en-US" sz="1600" dirty="0"/>
              <a:t> 才可輸入此欄位</a:t>
            </a:r>
            <a:r>
              <a:rPr lang="en-US" altLang="zh-TW" sz="1600" dirty="0"/>
              <a:t> </a:t>
            </a:r>
          </a:p>
          <a:p>
            <a:pPr>
              <a:lnSpc>
                <a:spcPct val="150000"/>
              </a:lnSpc>
            </a:pPr>
            <a:r>
              <a:rPr lang="zh-TW" altLang="en-US" sz="1600" dirty="0"/>
              <a:t>                  </a:t>
            </a:r>
            <a:r>
              <a:rPr lang="en-US" altLang="zh-TW" sz="1600" dirty="0"/>
              <a:t>b </a:t>
            </a:r>
            <a:r>
              <a:rPr lang="zh-TW" altLang="en-US" sz="1600" dirty="0"/>
              <a:t>若無人工輸入帳號：人工證明列印帳號＝</a:t>
            </a:r>
            <a:r>
              <a:rPr lang="en-US" altLang="zh-TW" sz="1600" dirty="0"/>
              <a:t>N</a:t>
            </a:r>
            <a:r>
              <a:rPr lang="zh-TW" altLang="en-US" sz="1600" dirty="0"/>
              <a:t>，帳號欄位顯示空白</a:t>
            </a:r>
            <a:endParaRPr lang="en-US" altLang="zh-TW" sz="1600" dirty="0"/>
          </a:p>
          <a:p>
            <a:pPr>
              <a:lnSpc>
                <a:spcPct val="150000"/>
              </a:lnSpc>
            </a:pPr>
            <a:r>
              <a:rPr lang="zh-TW" altLang="en-US" sz="1600" dirty="0"/>
              <a:t>                         </a:t>
            </a:r>
            <a:r>
              <a:rPr lang="en-US" altLang="zh-TW" sz="1600" dirty="0"/>
              <a:t>	</a:t>
            </a:r>
            <a:r>
              <a:rPr lang="zh-TW" altLang="en-US" sz="1600" dirty="0"/>
              <a:t>                     人工證明列印帳號＝</a:t>
            </a:r>
            <a:r>
              <a:rPr lang="en-US" altLang="zh-TW" sz="1600" dirty="0"/>
              <a:t>Y</a:t>
            </a:r>
            <a:r>
              <a:rPr lang="zh-TW" altLang="en-US" sz="1600" dirty="0"/>
              <a:t>，帳號欄位顯示</a:t>
            </a:r>
            <a:r>
              <a:rPr lang="en-US" altLang="zh-TW" sz="1600" dirty="0"/>
              <a:t>00-0-00-00-000000</a:t>
            </a:r>
          </a:p>
          <a:p>
            <a:pPr>
              <a:lnSpc>
                <a:spcPct val="150000"/>
              </a:lnSpc>
            </a:pPr>
            <a:r>
              <a:rPr lang="zh-TW" altLang="en-US" sz="1600" dirty="0"/>
              <a:t>                  </a:t>
            </a:r>
            <a:r>
              <a:rPr lang="en-US" altLang="zh-TW" sz="1600" dirty="0"/>
              <a:t>c </a:t>
            </a:r>
            <a:r>
              <a:rPr lang="zh-TW" altLang="en-US" sz="1600" dirty="0"/>
              <a:t>列印帳號選擇</a:t>
            </a:r>
            <a:r>
              <a:rPr lang="en-US" altLang="zh-TW" sz="1600" dirty="0"/>
              <a:t>Y</a:t>
            </a:r>
            <a:r>
              <a:rPr lang="zh-TW" altLang="en-US" sz="1600" dirty="0"/>
              <a:t>，需</a:t>
            </a:r>
            <a:r>
              <a:rPr lang="en-US" altLang="zh-TW" sz="1600" dirty="0"/>
              <a:t>B</a:t>
            </a:r>
            <a:r>
              <a:rPr lang="zh-TW" altLang="en-US" sz="1600" dirty="0"/>
              <a:t>級主管授權 </a:t>
            </a:r>
            <a:endParaRPr lang="en-US" altLang="zh-TW" sz="1600" dirty="0"/>
          </a:p>
          <a:p>
            <a:pPr>
              <a:lnSpc>
                <a:spcPct val="150000"/>
              </a:lnSpc>
            </a:pPr>
            <a:r>
              <a:rPr lang="en-US" altLang="zh-TW" dirty="0">
                <a:solidFill>
                  <a:srgbClr val="C00000"/>
                </a:solidFill>
              </a:rPr>
              <a:t>15. </a:t>
            </a:r>
            <a:r>
              <a:rPr lang="zh-TW" altLang="en-US" dirty="0">
                <a:solidFill>
                  <a:srgbClr val="C00000"/>
                </a:solidFill>
              </a:rPr>
              <a:t>備註：</a:t>
            </a:r>
            <a:r>
              <a:rPr lang="zh-TW" altLang="en-US" sz="1600" dirty="0">
                <a:solidFill>
                  <a:srgbClr val="C00000"/>
                </a:solidFill>
              </a:rPr>
              <a:t>下拉選單，</a:t>
            </a:r>
            <a:r>
              <a:rPr lang="zh-TW"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選單中提供固定文字內容列印於證明的備註區塊與自定義選項，</a:t>
            </a:r>
            <a:endParaRPr lang="en-US"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可由櫃員輸入文字</a:t>
            </a:r>
            <a:r>
              <a:rPr lang="zh-TW" altLang="zh-TW" sz="1600" dirty="0">
                <a:solidFill>
                  <a:srgbClr val="C00000"/>
                </a:solidFill>
                <a:effectLst/>
              </a:rPr>
              <a:t> </a:t>
            </a:r>
            <a:endParaRPr lang="en-US" altLang="zh-TW" sz="1600" dirty="0">
              <a:solidFill>
                <a:srgbClr val="C00000"/>
              </a:solidFill>
              <a:effectLst/>
            </a:endParaRPr>
          </a:p>
          <a:p>
            <a:pPr>
              <a:lnSpc>
                <a:spcPct val="150000"/>
              </a:lnSpc>
            </a:pPr>
            <a:r>
              <a:rPr lang="zh-TW" altLang="en-US" sz="1600" dirty="0"/>
              <a:t>       </a:t>
            </a:r>
            <a:r>
              <a:rPr lang="en-US" altLang="zh-TW" sz="1600" dirty="0"/>
              <a:t>(1)</a:t>
            </a:r>
            <a:r>
              <a:rPr lang="zh-TW" altLang="en-US" sz="1600" dirty="0"/>
              <a:t>下拉選單選項：</a:t>
            </a:r>
            <a:r>
              <a:rPr lang="en-US" altLang="zh-TW" sz="1600" dirty="0"/>
              <a:t>a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本證明金額未含法院或行政執行機關扣押、凍結金額新台幣</a:t>
            </a:r>
            <a:r>
              <a:rPr lang="en-US" altLang="zh-TW" sz="1600" dirty="0">
                <a:effectLst/>
                <a:latin typeface="Calibri" panose="020F0502020204030204" pitchFamily="34" charset="0"/>
                <a:ea typeface="微軟正黑體" panose="020B0604030504040204" pitchFamily="34" charset="-120"/>
              </a:rPr>
              <a:t>____</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元整</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b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本證明金額未含掛失止付保留款新台幣</a:t>
            </a:r>
            <a:r>
              <a:rPr lang="en-US" altLang="zh-TW" sz="1600" dirty="0">
                <a:effectLst/>
                <a:latin typeface="Calibri" panose="020F0502020204030204" pitchFamily="34" charset="0"/>
                <a:ea typeface="微軟正黑體" panose="020B0604030504040204" pitchFamily="34" charset="-120"/>
              </a:rPr>
              <a:t>___</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元整</a:t>
            </a:r>
            <a:r>
              <a:rPr lang="zh-TW" altLang="zh-TW" sz="1600" dirty="0">
                <a:effectLst/>
              </a:rPr>
              <a:t> </a:t>
            </a:r>
            <a:endParaRPr lang="en-US" altLang="zh-TW" sz="1600" dirty="0">
              <a:effectLst/>
            </a:endParaRPr>
          </a:p>
          <a:p>
            <a:pPr>
              <a:lnSpc>
                <a:spcPct val="150000"/>
              </a:lnSpc>
            </a:pPr>
            <a:r>
              <a:rPr lang="en-US" altLang="zh-TW" sz="1600" dirty="0"/>
              <a:t>            </a:t>
            </a:r>
            <a:r>
              <a:rPr lang="en-US" altLang="zh-TW" sz="1600" dirty="0">
                <a:effectLst/>
              </a:rPr>
              <a:t>c </a:t>
            </a:r>
            <a:r>
              <a:rPr lang="zh-TW" altLang="en-US" sz="1600" dirty="0"/>
              <a:t>自</a:t>
            </a:r>
            <a:r>
              <a:rPr lang="zh-TW" altLang="en-US" sz="1600" dirty="0">
                <a:effectLst/>
              </a:rPr>
              <a:t>定義； </a:t>
            </a:r>
            <a:r>
              <a:rPr lang="en-US" altLang="zh-TW" sz="1600" dirty="0">
                <a:effectLst/>
              </a:rPr>
              <a:t>d</a:t>
            </a:r>
            <a:r>
              <a:rPr lang="zh-TW" altLang="en-US" sz="1600" dirty="0">
                <a:effectLst/>
              </a:rPr>
              <a:t> 無</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若不需輸入備註，則必須選擇此選項</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rPr>
              <a:t> </a:t>
            </a:r>
            <a:endParaRPr lang="en-US" altLang="zh-TW" sz="1600" dirty="0">
              <a:solidFill>
                <a:srgbClr val="C00000"/>
              </a:solidFill>
            </a:endParaRPr>
          </a:p>
        </p:txBody>
      </p:sp>
    </p:spTree>
    <p:extLst>
      <p:ext uri="{BB962C8B-B14F-4D97-AF65-F5344CB8AC3E}">
        <p14:creationId xmlns:p14="http://schemas.microsoft.com/office/powerpoint/2010/main" val="80729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772816"/>
            <a:ext cx="8676945" cy="4242572"/>
          </a:xfrm>
          <a:prstGeom prst="rect">
            <a:avLst/>
          </a:prstGeom>
          <a:noFill/>
        </p:spPr>
        <p:txBody>
          <a:bodyPr wrap="square">
            <a:spAutoFit/>
          </a:bodyPr>
          <a:lstStyle/>
          <a:p>
            <a:pPr>
              <a:lnSpc>
                <a:spcPct val="150000"/>
              </a:lnSpc>
            </a:pPr>
            <a:r>
              <a:rPr lang="en-US" altLang="zh-TW" dirty="0">
                <a:solidFill>
                  <a:srgbClr val="C00000"/>
                </a:solidFill>
              </a:rPr>
              <a:t>15. </a:t>
            </a:r>
            <a:r>
              <a:rPr lang="zh-TW" altLang="en-US" dirty="0">
                <a:solidFill>
                  <a:srgbClr val="C00000"/>
                </a:solidFill>
              </a:rPr>
              <a:t>備註：</a:t>
            </a:r>
            <a:r>
              <a:rPr lang="zh-TW" altLang="en-US" sz="1600" dirty="0">
                <a:solidFill>
                  <a:srgbClr val="C00000"/>
                </a:solidFill>
              </a:rPr>
              <a:t>下拉選單</a:t>
            </a:r>
            <a:endParaRPr lang="en-US" altLang="zh-TW" sz="1600" dirty="0">
              <a:solidFill>
                <a:srgbClr val="C00000"/>
              </a:solidFill>
            </a:endParaRPr>
          </a:p>
          <a:p>
            <a:pPr>
              <a:lnSpc>
                <a:spcPct val="150000"/>
              </a:lnSpc>
            </a:pPr>
            <a:r>
              <a:rPr lang="zh-TW" altLang="en-US" sz="1600" dirty="0"/>
              <a:t>       </a:t>
            </a:r>
            <a:r>
              <a:rPr lang="en-US" altLang="zh-TW" sz="1600" dirty="0"/>
              <a:t>(2) </a:t>
            </a:r>
            <a:r>
              <a:rPr lang="zh-TW" altLang="en-US" sz="1600" dirty="0"/>
              <a:t>選擇</a:t>
            </a:r>
            <a:r>
              <a:rPr lang="en-US" altLang="zh-TW" sz="1600" dirty="0"/>
              <a:t>(1)</a:t>
            </a:r>
            <a:r>
              <a:rPr lang="zh-TW" altLang="en-US" sz="1600" dirty="0"/>
              <a:t>～</a:t>
            </a:r>
            <a:r>
              <a:rPr lang="en-US" altLang="zh-TW" sz="1600" dirty="0"/>
              <a:t>(3)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代表該證明需要輸入備註，則將列印於存款證明中</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銀行內部的報表；</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且須要主管授權</a:t>
            </a:r>
            <a:r>
              <a:rPr lang="zh-TW" altLang="zh-TW" sz="1600" dirty="0">
                <a:effectLst/>
              </a:rPr>
              <a:t> </a:t>
            </a:r>
            <a:br>
              <a:rPr lang="en-US" altLang="zh-TW" sz="1600" dirty="0">
                <a:effectLst/>
              </a:rPr>
            </a:br>
            <a:r>
              <a:rPr lang="zh-TW" altLang="en-US" sz="1600" dirty="0">
                <a:effectLst/>
              </a:rPr>
              <a:t>       </a:t>
            </a:r>
            <a:r>
              <a:rPr lang="en-US" altLang="zh-TW" sz="1600" dirty="0">
                <a:effectLst/>
              </a:rPr>
              <a:t>(3)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 (1)</a:t>
            </a:r>
            <a:r>
              <a:rPr lang="zh-TW" altLang="en-US" sz="1600" dirty="0">
                <a:effectLst/>
                <a:latin typeface="Calibri" panose="020F0502020204030204" pitchFamily="34" charset="0"/>
                <a:ea typeface="微軟正黑體" panose="020B0604030504040204" pitchFamily="34" charset="-120"/>
              </a:rPr>
              <a:t>～</a:t>
            </a:r>
            <a:r>
              <a:rPr lang="en-US" altLang="zh-TW" sz="1600" dirty="0">
                <a:effectLst/>
                <a:latin typeface="Calibri" panose="020F0502020204030204" pitchFamily="34" charset="0"/>
                <a:ea typeface="微軟正黑體" panose="020B0604030504040204" pitchFamily="34" charset="-120"/>
              </a:rPr>
              <a:t>(3)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者，將於查詢結果下方的</a:t>
            </a:r>
            <a:r>
              <a:rPr lang="zh-TW" altLang="zh-TW" sz="1600" dirty="0">
                <a:effectLst/>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【備註內容】欄位輸入內容</a:t>
            </a:r>
            <a:r>
              <a:rPr lang="zh-TW" altLang="zh-TW" sz="1600" dirty="0">
                <a:effectLst/>
              </a:rPr>
              <a:t> </a:t>
            </a:r>
            <a:endParaRPr lang="en-US" altLang="zh-TW" sz="1600" dirty="0">
              <a:effectLst/>
            </a:endParaRPr>
          </a:p>
          <a:p>
            <a:pPr>
              <a:lnSpc>
                <a:spcPct val="150000"/>
              </a:lnSpc>
            </a:pP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 (1)</a:t>
            </a:r>
            <a:r>
              <a:rPr lang="zh-TW" altLang="en-US" sz="1600" dirty="0">
                <a:effectLst/>
                <a:latin typeface="Calibri" panose="020F0502020204030204" pitchFamily="34" charset="0"/>
                <a:ea typeface="微軟正黑體" panose="020B0604030504040204" pitchFamily="34" charset="-120"/>
              </a:rPr>
              <a:t>＆</a:t>
            </a:r>
            <a:r>
              <a:rPr lang="en-US" altLang="zh-TW" sz="1600" dirty="0">
                <a:effectLst/>
                <a:latin typeface="Calibri" panose="020F0502020204030204" pitchFamily="34" charset="0"/>
                <a:ea typeface="微軟正黑體" panose="020B0604030504040204" pitchFamily="34" charset="-120"/>
              </a:rPr>
              <a:t>(2)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僅需輸入金額，列印存款證明時系統將合併下拉選單中的文字與金額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一同列印</a:t>
            </a:r>
            <a:endParaRPr lang="en-US" altLang="zh-TW" sz="1600" dirty="0">
              <a:solidFill>
                <a:srgbClr val="C00000"/>
              </a:solidFill>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需輸入完整輸入字句</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者，【備註內容】不可有值，若有值則於送出列印時，</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顯示錯誤訊息：若要列印備註內容，請選擇自定義</a:t>
            </a:r>
            <a:r>
              <a:rPr lang="zh-TW" altLang="zh-TW" sz="1600" dirty="0">
                <a:effectLst/>
              </a:rPr>
              <a:t> </a:t>
            </a:r>
            <a:endParaRPr lang="en-US" altLang="zh-TW" sz="1600" dirty="0">
              <a:effectLst/>
            </a:endParaRPr>
          </a:p>
          <a:p>
            <a:pPr>
              <a:lnSpc>
                <a:spcPct val="150000"/>
              </a:lnSpc>
            </a:pPr>
            <a:r>
              <a:rPr lang="zh-TW" altLang="en-US" sz="1600" dirty="0"/>
              <a:t>       </a:t>
            </a:r>
            <a:r>
              <a:rPr lang="en-US" altLang="zh-TW" sz="1600" dirty="0">
                <a:effectLst/>
                <a:latin typeface="Calibri" panose="020F0502020204030204" pitchFamily="34" charset="0"/>
                <a:ea typeface="微軟正黑體" panose="020B0604030504040204" pitchFamily="34" charset="-120"/>
              </a:rPr>
              <a:t>(4)</a:t>
            </a:r>
            <a:r>
              <a:rPr lang="zh-TW" altLang="en-US" sz="1600" dirty="0">
                <a:effectLst/>
                <a:latin typeface="Calibri" panose="020F0502020204030204" pitchFamily="34" charset="0"/>
                <a:ea typeface="微軟正黑體" panose="020B0604030504040204" pitchFamily="34" charset="-120"/>
              </a:rPr>
              <a:t> 需求背景：</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若提供英國留學資力證明，存戶會要求本行加工註明定存單在</a:t>
            </a:r>
            <a:r>
              <a:rPr lang="en-US" altLang="zh-TW" sz="1600" dirty="0">
                <a:effectLst/>
                <a:latin typeface="Calibri" panose="020F0502020204030204" pitchFamily="34" charset="0"/>
                <a:ea typeface="微軟正黑體" panose="020B0604030504040204" pitchFamily="34" charset="-120"/>
              </a:rPr>
              <a:t>45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天左右</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仍在存期內</a:t>
            </a:r>
            <a:r>
              <a:rPr lang="zh-TW" altLang="zh-TW" sz="1600" dirty="0">
                <a:effectLst/>
              </a:rPr>
              <a:t> </a:t>
            </a:r>
            <a:endParaRPr lang="zh-TW" altLang="en-US" sz="1600" dirty="0"/>
          </a:p>
        </p:txBody>
      </p:sp>
    </p:spTree>
    <p:extLst>
      <p:ext uri="{BB962C8B-B14F-4D97-AF65-F5344CB8AC3E}">
        <p14:creationId xmlns:p14="http://schemas.microsoft.com/office/powerpoint/2010/main" val="190530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83734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a:extLst>
              <a:ext uri="{FF2B5EF4-FFF2-40B4-BE49-F238E27FC236}">
                <a16:creationId xmlns:a16="http://schemas.microsoft.com/office/drawing/2014/main" id="{6DBCCB3D-E069-0EC2-0B07-83FD4C7B9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583928" y="2410301"/>
            <a:ext cx="5670550" cy="3322955"/>
          </a:xfrm>
          <a:prstGeom prst="rect">
            <a:avLst/>
          </a:prstGeom>
          <a:noFill/>
          <a:ln>
            <a:noFill/>
          </a:ln>
        </p:spPr>
      </p:pic>
    </p:spTree>
    <p:extLst>
      <p:ext uri="{BB962C8B-B14F-4D97-AF65-F5344CB8AC3E}">
        <p14:creationId xmlns:p14="http://schemas.microsoft.com/office/powerpoint/2010/main" val="409117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83163"/>
            <a:ext cx="8676945" cy="3622851"/>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 Checkbox</a:t>
            </a:r>
            <a:r>
              <a:rPr lang="zh-TW" altLang="en-US" dirty="0">
                <a:solidFill>
                  <a:srgbClr val="C00000"/>
                </a:solidFill>
              </a:rPr>
              <a:t>：</a:t>
            </a:r>
            <a:r>
              <a:rPr lang="zh-TW" altLang="en-US" sz="1600" dirty="0"/>
              <a:t>若選擇</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【種類】</a:t>
            </a:r>
            <a:r>
              <a:rPr lang="en-US" altLang="zh-TW" sz="1600" dirty="0">
                <a:effectLst/>
                <a:latin typeface="Calibri" panose="020F0502020204030204" pitchFamily="34" charset="0"/>
                <a:ea typeface="微軟正黑體" panose="020B0604030504040204" pitchFamily="34" charset="-120"/>
              </a:rPr>
              <a:t>= (6)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人工選擇指定帳號，此欄位開放勾選欲證明之帳號。</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其餘種類，則顯示</a:t>
            </a:r>
            <a:r>
              <a:rPr lang="en-US" altLang="zh-TW" sz="1600" dirty="0">
                <a:effectLst/>
                <a:latin typeface="Calibri" panose="020F0502020204030204" pitchFamily="34" charset="0"/>
                <a:ea typeface="微軟正黑體" panose="020B0604030504040204" pitchFamily="34" charset="-120"/>
              </a:rPr>
              <a:t> disable</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不可勾選</a:t>
            </a:r>
            <a:endParaRPr lang="en-US" altLang="zh-TW" sz="1600" dirty="0">
              <a:effectLst/>
            </a:endParaRPr>
          </a:p>
          <a:p>
            <a:pPr lvl="0">
              <a:spcBef>
                <a:spcPts val="600"/>
              </a:spcBef>
              <a:spcAft>
                <a:spcPts val="600"/>
              </a:spcAft>
            </a:pPr>
            <a:r>
              <a:rPr lang="zh-TW" altLang="en-US" dirty="0">
                <a:solidFill>
                  <a:srgbClr val="C00000"/>
                </a:solidFill>
              </a:rPr>
              <a:t>２</a:t>
            </a:r>
            <a:r>
              <a:rPr lang="en-US" altLang="zh-TW" dirty="0">
                <a:solidFill>
                  <a:srgbClr val="C00000"/>
                </a:solidFill>
              </a:rPr>
              <a:t>. </a:t>
            </a:r>
            <a:r>
              <a:rPr lang="zh-TW" altLang="en-US" dirty="0">
                <a:solidFill>
                  <a:srgbClr val="C00000"/>
                </a:solidFill>
              </a:rPr>
              <a:t>帳號：</a:t>
            </a:r>
            <a:r>
              <a:rPr lang="zh-TW" altLang="en-US" sz="1600" dirty="0">
                <a:effectLst/>
              </a:rPr>
              <a:t>僅限</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人工證明時可輸入帳號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欄位不開放編輯，並由系統帶出符合查詢條件之帳號</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a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台幣：顯示台幣帳號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b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外幣：所有幣別均統一顯示主帳號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幣別：該帳號之幣別</a:t>
            </a:r>
            <a:endParaRPr lang="en-US" altLang="zh-TW" dirty="0">
              <a:solidFill>
                <a:srgbClr val="C00000"/>
              </a:solidFill>
            </a:endParaRPr>
          </a:p>
          <a:p>
            <a:pPr>
              <a:lnSpc>
                <a:spcPct val="150000"/>
              </a:lnSpc>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僅限人工證明時可輸入幣別</a:t>
            </a:r>
            <a:b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b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存額證明，欄位不開放編輯，並帶出符合查詢條件之帳號幣別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65322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844824"/>
            <a:ext cx="8676945" cy="3924151"/>
          </a:xfrm>
          <a:prstGeom prst="rect">
            <a:avLst/>
          </a:prstGeom>
          <a:noFill/>
        </p:spPr>
        <p:txBody>
          <a:bodyPr wrap="square">
            <a:spAutoFit/>
          </a:bodyPr>
          <a:lstStyle/>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證明日金額：</a:t>
            </a:r>
            <a:r>
              <a:rPr lang="zh-TW" altLang="en-US" sz="1600" dirty="0"/>
              <a:t>原帳號幣別之餘額，</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僅限人工證明時可輸入證明日金額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a:t>
            </a: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存額證明，欄位不開放編輯，並帶出符合查詢條件之原幣別證明日金額</a:t>
            </a:r>
            <a:endParaRPr lang="en-US" altLang="zh-TW" sz="1600" dirty="0"/>
          </a:p>
          <a:p>
            <a:pPr>
              <a:lnSpc>
                <a:spcPct val="150000"/>
              </a:lnSpc>
            </a:pPr>
            <a:r>
              <a:rPr lang="zh-TW" altLang="en-US" dirty="0">
                <a:solidFill>
                  <a:srgbClr val="C00000"/>
                </a:solidFill>
              </a:rPr>
              <a:t>５</a:t>
            </a:r>
            <a:r>
              <a:rPr lang="en-US" altLang="zh-TW" dirty="0">
                <a:solidFill>
                  <a:srgbClr val="C00000"/>
                </a:solidFill>
              </a:rPr>
              <a:t>. </a:t>
            </a:r>
            <a:r>
              <a:rPr lang="zh-TW" altLang="en-US" dirty="0">
                <a:solidFill>
                  <a:srgbClr val="C00000"/>
                </a:solidFill>
              </a:rPr>
              <a:t>折算證明幣別金額：</a:t>
            </a:r>
            <a:r>
              <a:rPr lang="zh-TW" altLang="en-US" sz="1600" dirty="0">
                <a:effectLst/>
              </a:rPr>
              <a:t>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幣別金額換算為證明幣別的金額，換匯方法：</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dirty="0"/>
              <a:t>      存款業務證明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：台幣帳號</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折算至證明幣別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dirty="0"/>
              <a:t>      資信證明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OBU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幣別折算為台幣後，</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折算至證明幣別</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，欄位不開放編輯；</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，根據查詢條件帶出餘額，列印證明時，不顯示餘額</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dirty="0">
                <a:solidFill>
                  <a:srgbClr val="C00000"/>
                </a:solidFill>
              </a:rPr>
              <a:t>６</a:t>
            </a:r>
            <a:r>
              <a:rPr lang="en-US" altLang="zh-TW" dirty="0">
                <a:solidFill>
                  <a:srgbClr val="C00000"/>
                </a:solidFill>
              </a:rPr>
              <a:t>.</a:t>
            </a:r>
            <a:r>
              <a:rPr lang="zh-TW" altLang="en-US" dirty="0">
                <a:solidFill>
                  <a:srgbClr val="C00000"/>
                </a:solidFill>
              </a:rPr>
              <a:t> 折算台幣匯率：原幣與台幣之匯率</a:t>
            </a:r>
            <a:endParaRPr lang="en-US" altLang="zh-TW"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顯示於結果區塊</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3</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不顯示</a:t>
            </a:r>
            <a:endParaRPr lang="zh-TW" altLang="en-US" sz="1600" dirty="0"/>
          </a:p>
        </p:txBody>
      </p:sp>
    </p:spTree>
    <p:extLst>
      <p:ext uri="{BB962C8B-B14F-4D97-AF65-F5344CB8AC3E}">
        <p14:creationId xmlns:p14="http://schemas.microsoft.com/office/powerpoint/2010/main" val="167568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B4DC-365F-1D22-BF9F-188568EAB3FC}"/>
              </a:ext>
            </a:extLst>
          </p:cNvPr>
          <p:cNvSpPr>
            <a:spLocks noGrp="1"/>
          </p:cNvSpPr>
          <p:nvPr>
            <p:ph type="title"/>
          </p:nvPr>
        </p:nvSpPr>
        <p:spPr>
          <a:xfrm>
            <a:off x="0" y="116632"/>
            <a:ext cx="10080625" cy="1143000"/>
          </a:xfrm>
        </p:spPr>
        <p:txBody>
          <a:bodyPr/>
          <a:lstStyle/>
          <a:p>
            <a:r>
              <a:rPr lang="zh-TW" altLang="en-US" dirty="0">
                <a:solidFill>
                  <a:schemeClr val="tx1"/>
                </a:solidFill>
              </a:rPr>
              <a:t>目錄</a:t>
            </a:r>
            <a:endParaRPr lang="x-none" dirty="0">
              <a:solidFill>
                <a:schemeClr val="tx1"/>
              </a:solidFill>
            </a:endParaRPr>
          </a:p>
        </p:txBody>
      </p:sp>
      <p:sp>
        <p:nvSpPr>
          <p:cNvPr id="3" name="Content Placeholder 2">
            <a:extLst>
              <a:ext uri="{FF2B5EF4-FFF2-40B4-BE49-F238E27FC236}">
                <a16:creationId xmlns:a16="http://schemas.microsoft.com/office/drawing/2014/main" id="{B7642BDD-25E6-E23C-0F91-F88D8849E9E2}"/>
              </a:ext>
            </a:extLst>
          </p:cNvPr>
          <p:cNvSpPr>
            <a:spLocks noGrp="1"/>
          </p:cNvSpPr>
          <p:nvPr>
            <p:ph idx="1"/>
          </p:nvPr>
        </p:nvSpPr>
        <p:spPr>
          <a:xfrm>
            <a:off x="827844" y="1484784"/>
            <a:ext cx="5544616" cy="4320480"/>
          </a:xfrm>
        </p:spPr>
        <p:txBody>
          <a:bodyPr>
            <a:noAutofit/>
          </a:bodyPr>
          <a:lstStyle/>
          <a:p>
            <a:pPr marL="457200" indent="-457200">
              <a:lnSpc>
                <a:spcPct val="150000"/>
              </a:lnSpc>
              <a:buFont typeface="+mj-lt"/>
              <a:buAutoNum type="arabicPeriod"/>
            </a:pPr>
            <a:r>
              <a:rPr lang="zh-TW" altLang="en-US" sz="2200" dirty="0">
                <a:solidFill>
                  <a:schemeClr val="tx1"/>
                </a:solidFill>
                <a:latin typeface="+mn-lt"/>
              </a:rPr>
              <a:t>存款餘額／存額證明</a:t>
            </a:r>
            <a:endParaRPr lang="en-US" altLang="zh-TW" sz="2200" dirty="0">
              <a:solidFill>
                <a:schemeClr val="tx1"/>
              </a:solidFill>
              <a:latin typeface="+mn-lt"/>
            </a:endParaRPr>
          </a:p>
          <a:p>
            <a:pPr marL="457200" indent="-457200">
              <a:lnSpc>
                <a:spcPct val="150000"/>
              </a:lnSpc>
              <a:buFont typeface="+mj-lt"/>
              <a:buAutoNum type="arabicPeriod"/>
            </a:pPr>
            <a:r>
              <a:rPr lang="zh-TW" altLang="en-US" sz="2200" dirty="0">
                <a:solidFill>
                  <a:schemeClr val="tx1"/>
                </a:solidFill>
                <a:latin typeface="+mn-lt"/>
              </a:rPr>
              <a:t>開立資信證明</a:t>
            </a:r>
            <a:r>
              <a:rPr lang="en-US" altLang="zh-TW" sz="2200" dirty="0">
                <a:solidFill>
                  <a:schemeClr val="tx1"/>
                </a:solidFill>
                <a:latin typeface="+mn-lt"/>
              </a:rPr>
              <a:t>OBU</a:t>
            </a:r>
            <a:r>
              <a:rPr lang="zh-TW" altLang="en-US" sz="2200" dirty="0">
                <a:solidFill>
                  <a:schemeClr val="tx1"/>
                </a:solidFill>
                <a:latin typeface="+mn-lt"/>
              </a:rPr>
              <a:t>／存款業務證明</a:t>
            </a:r>
            <a:r>
              <a:rPr lang="en-US" altLang="zh-TW" sz="2200" dirty="0">
                <a:solidFill>
                  <a:schemeClr val="tx1"/>
                </a:solidFill>
                <a:latin typeface="+mn-lt"/>
              </a:rPr>
              <a:t>DBU</a:t>
            </a:r>
          </a:p>
          <a:p>
            <a:pPr marL="457200" indent="-457200">
              <a:lnSpc>
                <a:spcPct val="150000"/>
              </a:lnSpc>
              <a:buFont typeface="+mj-lt"/>
              <a:buAutoNum type="arabicPeriod"/>
            </a:pPr>
            <a:r>
              <a:rPr lang="zh-TW" altLang="en-US" sz="2200" dirty="0">
                <a:solidFill>
                  <a:schemeClr val="tx1"/>
                </a:solidFill>
                <a:latin typeface="+mn-lt"/>
              </a:rPr>
              <a:t>帳號列印</a:t>
            </a:r>
            <a:endParaRPr lang="en-US" altLang="zh-TW" sz="2200" dirty="0">
              <a:solidFill>
                <a:schemeClr val="tx1"/>
              </a:solidFill>
              <a:latin typeface="+mn-lt"/>
            </a:endParaRPr>
          </a:p>
          <a:p>
            <a:pPr marL="457200" indent="-457200">
              <a:lnSpc>
                <a:spcPct val="150000"/>
              </a:lnSpc>
              <a:buFont typeface="+mj-lt"/>
              <a:buAutoNum type="arabicPeriod"/>
            </a:pPr>
            <a:r>
              <a:rPr lang="zh-TW" altLang="en-US" sz="2200" dirty="0">
                <a:solidFill>
                  <a:schemeClr val="tx1"/>
                </a:solidFill>
                <a:latin typeface="+mn-lt"/>
              </a:rPr>
              <a:t>櫃員交易資料查詢</a:t>
            </a:r>
            <a:endParaRPr lang="en-US" altLang="zh-TW" sz="2200" dirty="0">
              <a:solidFill>
                <a:schemeClr val="tx1"/>
              </a:solidFill>
              <a:latin typeface="+mn-lt"/>
            </a:endParaRPr>
          </a:p>
        </p:txBody>
      </p:sp>
      <p:sp>
        <p:nvSpPr>
          <p:cNvPr id="6" name="Content Placeholder 2">
            <a:extLst>
              <a:ext uri="{FF2B5EF4-FFF2-40B4-BE49-F238E27FC236}">
                <a16:creationId xmlns:a16="http://schemas.microsoft.com/office/drawing/2014/main" id="{B7642BDD-25E6-E23C-0F91-F88D8849E9E2}"/>
              </a:ext>
            </a:extLst>
          </p:cNvPr>
          <p:cNvSpPr txBox="1">
            <a:spLocks/>
          </p:cNvSpPr>
          <p:nvPr/>
        </p:nvSpPr>
        <p:spPr>
          <a:xfrm>
            <a:off x="5904408" y="1268760"/>
            <a:ext cx="3600400" cy="4320480"/>
          </a:xfrm>
          <a:prstGeom prst="rect">
            <a:avLst/>
          </a:prstGeom>
        </p:spPr>
        <p:txBody>
          <a:bodyPr vert="horz" lIns="91440" tIns="45720" rIns="91440" bIns="45720" rtlCol="0">
            <a:noAutofit/>
          </a:bodyPr>
          <a:lstStyle/>
          <a:p>
            <a:pPr marR="0" lvl="0" algn="l" defTabSz="914400" rtl="0" eaLnBrk="1" fontAlgn="auto" latinLnBrk="0" hangingPunct="1">
              <a:lnSpc>
                <a:spcPct val="150000"/>
              </a:lnSpc>
              <a:spcBef>
                <a:spcPct val="20000"/>
              </a:spcBef>
              <a:spcAft>
                <a:spcPts val="0"/>
              </a:spcAft>
              <a:buClrTx/>
              <a:buSzTx/>
              <a:tabLst/>
              <a:defRPr/>
            </a:pPr>
            <a:endParaRPr kumimoji="0" lang="en-US" altLang="zh-TW" sz="2200" b="0" i="0" u="none" strike="noStrike" kern="1200" cap="none" spc="0" normalizeH="0" baseline="0" noProof="0" dirty="0">
              <a:ln>
                <a:noFill/>
              </a:ln>
              <a:solidFill>
                <a:schemeClr val="tx1"/>
              </a:solidFill>
              <a:effectLst/>
              <a:uLnTx/>
              <a:uFillTx/>
              <a:ea typeface="微軟正黑體" pitchFamily="34" charset="-120"/>
              <a:cs typeface="+mn-cs"/>
            </a:endParaRPr>
          </a:p>
        </p:txBody>
      </p:sp>
      <p:cxnSp>
        <p:nvCxnSpPr>
          <p:cNvPr id="8" name="直線接點 7"/>
          <p:cNvCxnSpPr/>
          <p:nvPr/>
        </p:nvCxnSpPr>
        <p:spPr>
          <a:xfrm>
            <a:off x="3600152" y="1124744"/>
            <a:ext cx="2880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80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844824"/>
            <a:ext cx="8676945" cy="4247830"/>
          </a:xfrm>
          <a:prstGeom prst="rect">
            <a:avLst/>
          </a:prstGeom>
          <a:noFill/>
        </p:spPr>
        <p:txBody>
          <a:bodyPr wrap="square">
            <a:spAutoFit/>
          </a:bodyPr>
          <a:lstStyle/>
          <a:p>
            <a:pPr>
              <a:lnSpc>
                <a:spcPct val="150000"/>
              </a:lnSpc>
            </a:pPr>
            <a:r>
              <a:rPr lang="zh-TW" altLang="en-US" dirty="0">
                <a:solidFill>
                  <a:srgbClr val="C00000"/>
                </a:solidFill>
              </a:rPr>
              <a:t>７</a:t>
            </a:r>
            <a:r>
              <a:rPr lang="en-US" altLang="zh-TW" dirty="0">
                <a:solidFill>
                  <a:srgbClr val="C00000"/>
                </a:solidFill>
              </a:rPr>
              <a:t>. </a:t>
            </a:r>
            <a:r>
              <a:rPr lang="zh-TW" altLang="en-US" dirty="0">
                <a:solidFill>
                  <a:srgbClr val="C00000"/>
                </a:solidFill>
              </a:rPr>
              <a:t>註記：</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各</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帳號之對應註記</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由系統帶出註記，註記內容同下方人工類型之選項</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t>       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3</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，畫面提供下拉選單，由櫃員人工輸入，</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下拉選項為：</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err="1">
                <a:latin typeface="Calibri" panose="020F0502020204030204" pitchFamily="34" charset="0"/>
                <a:ea typeface="微軟正黑體" panose="020B0604030504040204" pitchFamily="34" charset="-120"/>
                <a:cs typeface="Calibri" panose="020F0502020204030204" pitchFamily="34" charset="0"/>
              </a:rPr>
              <a:t>i</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存單設質</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(ii) #: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存單設質已借款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(iii) &amp;: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綜存設質未借款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a:t>
            </a:r>
          </a:p>
          <a:p>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(iv)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綜存設質已借款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(v)</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若無以上情境則為空白</a:t>
            </a:r>
            <a:endParaRPr lang="en-US" altLang="zh-TW" sz="1600" dirty="0"/>
          </a:p>
          <a:p>
            <a:r>
              <a:rPr lang="zh-TW" altLang="en-US" dirty="0">
                <a:solidFill>
                  <a:srgbClr val="C00000"/>
                </a:solidFill>
              </a:rPr>
              <a:t>８</a:t>
            </a:r>
            <a:r>
              <a:rPr lang="en-US" altLang="zh-TW" dirty="0">
                <a:solidFill>
                  <a:srgbClr val="C00000"/>
                </a:solidFill>
              </a:rPr>
              <a:t>. </a:t>
            </a:r>
            <a:r>
              <a:rPr lang="zh-TW" altLang="en-US" dirty="0">
                <a:solidFill>
                  <a:srgbClr val="C00000"/>
                </a:solidFill>
              </a:rPr>
              <a:t>匯率比：</a:t>
            </a:r>
            <a:endParaRPr lang="en-US" altLang="zh-TW" dirty="0">
              <a:solidFill>
                <a:srgbClr val="C00000"/>
              </a:solidFill>
            </a:endParaRPr>
          </a:p>
          <a:p>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依據證明幣別，顯示該證明幣別對台幣的匯率比，</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並固定顯示一筆</a:t>
            </a:r>
            <a:r>
              <a:rPr lang="en-US" altLang="zh-TW" sz="1600" dirty="0">
                <a:effectLst/>
                <a:latin typeface="Calibri" panose="020F0502020204030204" pitchFamily="34" charset="0"/>
                <a:ea typeface="微軟正黑體" panose="020B0604030504040204" pitchFamily="34" charset="-120"/>
              </a:rPr>
              <a:t> USD 1.00 = TWD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OBU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證明幣別對各幣別的匯率比</a:t>
            </a:r>
            <a:r>
              <a:rPr lang="zh-TW" altLang="zh-TW" sz="1600" dirty="0">
                <a:effectLst/>
              </a:rPr>
              <a:t> </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若存款證明為台外幣帳號一同證明，則匯率比將顯示如下：</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marL="862330" indent="-30480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第一筆：證明幣別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第二筆：美金</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endParaRPr lang="en-US" altLang="zh-TW" sz="1600" kern="100" dirty="0">
              <a:latin typeface="Calibri" panose="020F0502020204030204" pitchFamily="34" charset="0"/>
              <a:ea typeface="新細明體" panose="02020500000000000000" pitchFamily="18" charset="-120"/>
              <a:cs typeface="Arial" panose="020B0604020202020204" pitchFamily="34" charset="0"/>
            </a:endParaRPr>
          </a:p>
          <a:p>
            <a:pPr marL="862330" indent="-304800">
              <a:spcBef>
                <a:spcPts val="600"/>
              </a:spcBef>
              <a:spcAft>
                <a:spcPts val="600"/>
              </a:spcAft>
            </a:pPr>
            <a:r>
              <a:rPr lang="zh-TW" altLang="en-US" sz="1600" kern="100" dirty="0">
                <a:effectLst/>
                <a:latin typeface="Calibri" panose="020F0502020204030204" pitchFamily="34" charset="0"/>
                <a:ea typeface="新細明體" panose="02020500000000000000" pitchFamily="18" charset="-120"/>
                <a:cs typeface="Arial" panose="020B060402020202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第三</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+N</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筆：證明幣別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原幣</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多筆匯率比若為外幣帳號有多幣別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endParaRPr lang="zh-TW" altLang="en-US" sz="1600" dirty="0"/>
          </a:p>
        </p:txBody>
      </p:sp>
    </p:spTree>
    <p:extLst>
      <p:ext uri="{BB962C8B-B14F-4D97-AF65-F5344CB8AC3E}">
        <p14:creationId xmlns:p14="http://schemas.microsoft.com/office/powerpoint/2010/main" val="249560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422732"/>
          </a:xfrm>
          <a:prstGeom prst="rect">
            <a:avLst/>
          </a:prstGeom>
          <a:noFill/>
        </p:spPr>
        <p:txBody>
          <a:bodyPr wrap="square">
            <a:spAutoFit/>
          </a:bodyPr>
          <a:lstStyle/>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合計證明金額：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加總上方欲證明之帳號的折算證明幣別金額</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1~5</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無需點選按鈕</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系統自動根據折算證明</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幣別金額進行加總，並帶入實體證明中</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6</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點選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試算按鈕後，加總所選取的折算證</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明幣別金額，並帶入實體證明中的</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【計為】欄位</a:t>
            </a:r>
            <a:r>
              <a:rPr lang="zh-TW" altLang="zh-TW" sz="1600" dirty="0">
                <a:effectLst/>
              </a:rPr>
              <a:t> </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p:txBody>
      </p:sp>
      <p:pic>
        <p:nvPicPr>
          <p:cNvPr id="3" name="圖片 2" descr="一張含有 文字, 螢幕擷取畫面, 字型, 白色 的圖片&#10;&#10;自動產生的描述">
            <a:extLst>
              <a:ext uri="{FF2B5EF4-FFF2-40B4-BE49-F238E27FC236}">
                <a16:creationId xmlns:a16="http://schemas.microsoft.com/office/drawing/2014/main" id="{42AD8372-4E05-1D87-DE3B-FDE608D6B023}"/>
              </a:ext>
            </a:extLst>
          </p:cNvPr>
          <p:cNvPicPr>
            <a:picLocks noChangeAspect="1"/>
          </p:cNvPicPr>
          <p:nvPr/>
        </p:nvPicPr>
        <p:blipFill>
          <a:blip r:embed="rId4"/>
          <a:stretch>
            <a:fillRect/>
          </a:stretch>
        </p:blipFill>
        <p:spPr>
          <a:xfrm>
            <a:off x="5185426" y="2679918"/>
            <a:ext cx="4438650" cy="1073150"/>
          </a:xfrm>
          <a:prstGeom prst="rect">
            <a:avLst/>
          </a:prstGeom>
        </p:spPr>
      </p:pic>
      <p:pic>
        <p:nvPicPr>
          <p:cNvPr id="5" name="圖片 4" descr="一張含有 文字, 字型, 螢幕擷取畫面, 白色 的圖片&#10;&#10;自動產生的描述">
            <a:extLst>
              <a:ext uri="{FF2B5EF4-FFF2-40B4-BE49-F238E27FC236}">
                <a16:creationId xmlns:a16="http://schemas.microsoft.com/office/drawing/2014/main" id="{F6D30743-894F-A69B-9B42-1655C5184A4A}"/>
              </a:ext>
            </a:extLst>
          </p:cNvPr>
          <p:cNvPicPr>
            <a:picLocks noChangeAspect="1"/>
          </p:cNvPicPr>
          <p:nvPr/>
        </p:nvPicPr>
        <p:blipFill>
          <a:blip r:embed="rId5"/>
          <a:stretch>
            <a:fillRect/>
          </a:stretch>
        </p:blipFill>
        <p:spPr>
          <a:xfrm>
            <a:off x="5162000" y="4229490"/>
            <a:ext cx="4324985" cy="1123315"/>
          </a:xfrm>
          <a:prstGeom prst="rect">
            <a:avLst/>
          </a:prstGeom>
        </p:spPr>
      </p:pic>
    </p:spTree>
    <p:extLst>
      <p:ext uri="{BB962C8B-B14F-4D97-AF65-F5344CB8AC3E}">
        <p14:creationId xmlns:p14="http://schemas.microsoft.com/office/powerpoint/2010/main" val="366380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792064"/>
          </a:xfrm>
          <a:prstGeom prst="rect">
            <a:avLst/>
          </a:prstGeom>
          <a:noFill/>
        </p:spPr>
        <p:txBody>
          <a:bodyPr wrap="square">
            <a:spAutoFit/>
          </a:bodyPr>
          <a:lstStyle/>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合計證明金額：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加總上方欲證明之帳號的折算證明幣別金額</a:t>
            </a:r>
            <a:endParaRPr lang="en-US" altLang="zh-TW" sz="1600" dirty="0">
              <a:solidFill>
                <a:srgbClr val="C00000"/>
              </a:solidFill>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(2)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存</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1~5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無須點選按鈕，系統根據查詢條件篩選出足額的帳號，</a:t>
            </a: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並進行金額加總</a:t>
            </a:r>
            <a:r>
              <a:rPr lang="zh-TW" altLang="zh-TW" sz="1600" dirty="0">
                <a:effectLst/>
              </a:rPr>
              <a:t> </a:t>
            </a:r>
            <a:endParaRPr lang="en-US" altLang="zh-TW" sz="1600" dirty="0">
              <a:effectLst/>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(2)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存</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6</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人工指定帳號：點選試算按鈕後，加總所選取的折算</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證明幣別金額</a:t>
            </a:r>
            <a:r>
              <a:rPr lang="zh-TW" altLang="zh-TW" sz="1600" dirty="0">
                <a:effectLst/>
              </a:rPr>
              <a:t> </a:t>
            </a:r>
            <a:endParaRPr lang="zh-TW" altLang="en-US" sz="1600" b="1" dirty="0"/>
          </a:p>
        </p:txBody>
      </p:sp>
      <p:pic>
        <p:nvPicPr>
          <p:cNvPr id="3" name="圖片 2">
            <a:extLst>
              <a:ext uri="{FF2B5EF4-FFF2-40B4-BE49-F238E27FC236}">
                <a16:creationId xmlns:a16="http://schemas.microsoft.com/office/drawing/2014/main" id="{75AF6793-FD26-58CA-AE26-241C1B925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928" y="3096395"/>
            <a:ext cx="5217542" cy="1865913"/>
          </a:xfrm>
          <a:prstGeom prst="rect">
            <a:avLst/>
          </a:prstGeom>
        </p:spPr>
      </p:pic>
    </p:spTree>
    <p:extLst>
      <p:ext uri="{BB962C8B-B14F-4D97-AF65-F5344CB8AC3E}">
        <p14:creationId xmlns:p14="http://schemas.microsoft.com/office/powerpoint/2010/main" val="1988897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1576072"/>
          </a:xfrm>
          <a:prstGeom prst="rect">
            <a:avLst/>
          </a:prstGeom>
          <a:noFill/>
        </p:spPr>
        <p:txBody>
          <a:bodyPr wrap="square">
            <a:spAutoFit/>
          </a:bodyPr>
          <a:lstStyle/>
          <a:p>
            <a:pPr>
              <a:lnSpc>
                <a:spcPct val="150000"/>
              </a:lnSpc>
            </a:pPr>
            <a:r>
              <a:rPr lang="en-US" altLang="zh-TW" dirty="0">
                <a:solidFill>
                  <a:srgbClr val="C00000"/>
                </a:solidFill>
              </a:rPr>
              <a:t>10.</a:t>
            </a:r>
            <a:r>
              <a:rPr lang="zh-TW" altLang="en-US" dirty="0">
                <a:solidFill>
                  <a:srgbClr val="C00000"/>
                </a:solidFill>
              </a:rPr>
              <a:t> 備註內容：</a:t>
            </a:r>
            <a:endParaRPr lang="en-US" altLang="zh-TW" dirty="0">
              <a:solidFill>
                <a:srgbClr val="C00000"/>
              </a:solidFill>
            </a:endParaRPr>
          </a:p>
          <a:p>
            <a:pPr>
              <a:lnSpc>
                <a:spcPct val="150000"/>
              </a:lnSpc>
            </a:pPr>
            <a:r>
              <a:rPr lang="en-US" altLang="zh-TW" sz="1600" kern="1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當查詢條件</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【備註】選擇套文字樣式的選項，則輸入的內容會列印於文字樣式的空白處；</a:t>
            </a: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選擇自定義的選項，則僅列印此處輸入之文字</a:t>
            </a:r>
            <a:r>
              <a:rPr lang="zh-TW" altLang="zh-TW" sz="1600" dirty="0">
                <a:effectLst/>
              </a:rPr>
              <a:t> </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descr="一張含有 文字, 螢幕擷取畫面, 字型, 白色 的圖片&#10;&#10;自動產生的描述">
            <a:extLst>
              <a:ext uri="{FF2B5EF4-FFF2-40B4-BE49-F238E27FC236}">
                <a16:creationId xmlns:a16="http://schemas.microsoft.com/office/drawing/2014/main" id="{AC4706D6-42E3-C1FB-6505-3B1D5D064CA2}"/>
              </a:ext>
            </a:extLst>
          </p:cNvPr>
          <p:cNvPicPr>
            <a:picLocks noChangeAspect="1"/>
          </p:cNvPicPr>
          <p:nvPr/>
        </p:nvPicPr>
        <p:blipFill>
          <a:blip r:embed="rId4"/>
          <a:stretch>
            <a:fillRect/>
          </a:stretch>
        </p:blipFill>
        <p:spPr>
          <a:xfrm>
            <a:off x="1655936" y="3258081"/>
            <a:ext cx="5524500" cy="1314450"/>
          </a:xfrm>
          <a:prstGeom prst="rect">
            <a:avLst/>
          </a:prstGeom>
        </p:spPr>
      </p:pic>
    </p:spTree>
    <p:extLst>
      <p:ext uri="{BB962C8B-B14F-4D97-AF65-F5344CB8AC3E}">
        <p14:creationId xmlns:p14="http://schemas.microsoft.com/office/powerpoint/2010/main" val="501894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1631216"/>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帳號：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人工存額證明，欄位開放編輯</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a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若查詢條件中有輸入帳號，則自動引入，並開放編輯</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b</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若查詢條件中有輸入</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客戶編號，則開放</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14</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條欄位輸入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p:txBody>
      </p:sp>
      <p:pic>
        <p:nvPicPr>
          <p:cNvPr id="5" name="圖片 4">
            <a:extLst>
              <a:ext uri="{FF2B5EF4-FFF2-40B4-BE49-F238E27FC236}">
                <a16:creationId xmlns:a16="http://schemas.microsoft.com/office/drawing/2014/main" id="{F51D2373-5D54-F3C4-8E75-0EF537485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936" y="3573016"/>
            <a:ext cx="5753100" cy="2024380"/>
          </a:xfrm>
          <a:prstGeom prst="rect">
            <a:avLst/>
          </a:prstGeom>
        </p:spPr>
      </p:pic>
    </p:spTree>
    <p:extLst>
      <p:ext uri="{BB962C8B-B14F-4D97-AF65-F5344CB8AC3E}">
        <p14:creationId xmlns:p14="http://schemas.microsoft.com/office/powerpoint/2010/main" val="179253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232167"/>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幣別：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的幣別</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人工存額證明，欄位開放編輯</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trike="sngStrike" dirty="0">
                <a:solidFill>
                  <a:srgbClr val="C00000"/>
                </a:solidFill>
              </a:rPr>
              <a:t>３</a:t>
            </a:r>
            <a:r>
              <a:rPr lang="en-US" altLang="zh-TW" strike="sngStrike" dirty="0">
                <a:solidFill>
                  <a:srgbClr val="C00000"/>
                </a:solidFill>
              </a:rPr>
              <a:t>. </a:t>
            </a:r>
            <a:r>
              <a:rPr lang="en-US" altLang="zh-TW" dirty="0"/>
              <a:t>?</a:t>
            </a:r>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折算幣別：</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自動引</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入</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查詢條件中的證明幣別</a:t>
            </a:r>
            <a:endParaRPr lang="en-US" altLang="zh-TW" sz="1600" dirty="0">
              <a:solidFill>
                <a:srgbClr val="C00000"/>
              </a:solidFill>
            </a:endParaRPr>
          </a:p>
          <a:p>
            <a:pPr>
              <a:lnSpc>
                <a:spcPct val="150000"/>
              </a:lnSpc>
            </a:pPr>
            <a:r>
              <a:rPr lang="zh-TW" altLang="en-US" dirty="0">
                <a:solidFill>
                  <a:srgbClr val="C00000"/>
                </a:solidFill>
              </a:rPr>
              <a:t>５</a:t>
            </a:r>
            <a:r>
              <a:rPr lang="en-US" altLang="zh-TW" dirty="0">
                <a:solidFill>
                  <a:srgbClr val="C00000"/>
                </a:solidFill>
              </a:rPr>
              <a:t>. </a:t>
            </a:r>
            <a:r>
              <a:rPr lang="zh-TW" altLang="en-US" dirty="0">
                <a:solidFill>
                  <a:srgbClr val="C00000"/>
                </a:solidFill>
              </a:rPr>
              <a:t>折算證明幣別金額：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人工輸</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入</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折算後</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的證明幣別 餘額／存額</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人工利用函證功能查詢到當日的餘額，並人工用證明日的匯率進行折算</a:t>
            </a:r>
            <a:r>
              <a:rPr lang="zh-TW" altLang="zh-TW" sz="1600" dirty="0">
                <a:effectLst/>
              </a:rPr>
              <a:t> </a:t>
            </a:r>
            <a:endParaRPr lang="en-US" altLang="zh-TW" sz="1600" dirty="0">
              <a:solidFill>
                <a:srgbClr val="C00000"/>
              </a:solidFill>
            </a:endParaRPr>
          </a:p>
          <a:p>
            <a:pPr>
              <a:lnSpc>
                <a:spcPct val="150000"/>
              </a:lnSpc>
            </a:pPr>
            <a:r>
              <a:rPr lang="zh-TW" altLang="en-US" dirty="0">
                <a:solidFill>
                  <a:srgbClr val="C00000"/>
                </a:solidFill>
              </a:rPr>
              <a:t>６</a:t>
            </a:r>
            <a:r>
              <a:rPr lang="en-US" altLang="zh-TW" dirty="0">
                <a:solidFill>
                  <a:srgbClr val="C00000"/>
                </a:solidFill>
              </a:rPr>
              <a:t>. </a:t>
            </a:r>
            <a:r>
              <a:rPr lang="zh-TW" altLang="en-US" dirty="0">
                <a:solidFill>
                  <a:srgbClr val="C00000"/>
                </a:solidFill>
              </a:rPr>
              <a:t>註記</a:t>
            </a:r>
            <a:r>
              <a:rPr lang="zh-TW" altLang="en-US" sz="1600" dirty="0">
                <a:solidFill>
                  <a:srgbClr val="C00000"/>
                </a:solidFill>
              </a:rPr>
              <a:t>：</a:t>
            </a:r>
            <a:r>
              <a:rPr lang="zh-TW" altLang="en-US" sz="1400" kern="100" dirty="0">
                <a:latin typeface="Calibri" panose="020F0502020204030204" pitchFamily="34" charset="0"/>
                <a:ea typeface="微軟正黑體" panose="020B0604030504040204" pitchFamily="34" charset="-120"/>
                <a:cs typeface="Calibri" panose="020F0502020204030204" pitchFamily="34" charset="0"/>
              </a:rPr>
              <a:t>下拉選單，開放櫃員選擇，選項同上述</a:t>
            </a:r>
            <a:endParaRPr lang="en-US" altLang="zh-TW" sz="14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zh-TW" altLang="en-US" sz="1600" b="1" dirty="0"/>
          </a:p>
        </p:txBody>
      </p:sp>
    </p:spTree>
    <p:extLst>
      <p:ext uri="{BB962C8B-B14F-4D97-AF65-F5344CB8AC3E}">
        <p14:creationId xmlns:p14="http://schemas.microsoft.com/office/powerpoint/2010/main" val="141494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462999"/>
          </a:xfrm>
          <a:prstGeom prst="rect">
            <a:avLst/>
          </a:prstGeom>
          <a:noFill/>
        </p:spPr>
        <p:txBody>
          <a:bodyPr wrap="square">
            <a:spAutoFit/>
          </a:bodyPr>
          <a:lstStyle/>
          <a:p>
            <a:pPr>
              <a:lnSpc>
                <a:spcPct val="150000"/>
              </a:lnSpc>
            </a:pPr>
            <a:r>
              <a:rPr lang="zh-TW" altLang="en-US" dirty="0">
                <a:solidFill>
                  <a:srgbClr val="C00000"/>
                </a:solidFill>
              </a:rPr>
              <a:t>７</a:t>
            </a:r>
            <a:r>
              <a:rPr lang="en-US" altLang="zh-TW" dirty="0">
                <a:solidFill>
                  <a:srgbClr val="C00000"/>
                </a:solidFill>
              </a:rPr>
              <a:t>.</a:t>
            </a:r>
            <a:r>
              <a:rPr lang="zh-TW" altLang="en-US" dirty="0">
                <a:solidFill>
                  <a:srgbClr val="C00000"/>
                </a:solidFill>
              </a:rPr>
              <a:t> 匯率比：</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的幣別</a:t>
            </a:r>
            <a:endParaRPr lang="en-US" altLang="zh-TW" sz="1600" dirty="0">
              <a:solidFill>
                <a:srgbClr val="C00000"/>
              </a:solidFill>
            </a:endParaRPr>
          </a:p>
          <a:p>
            <a:pPr>
              <a:lnSpc>
                <a:spcPct val="150000"/>
              </a:lnSpc>
            </a:pP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依據證明幣別，顯示該證明幣別對台幣的匯率比，並固定顯示一筆</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USD 1.00 = TWD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的匯率比：台幣區塊可輸入匯率比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若證明幣別非美金，則自動帶出證明幣別</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1.00 =TWD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的文字，且台幣區塊開放輸入匯率比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OBU</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此欄位將顯示該證明幣別對各外幣的匯率比。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系統應自動帶出 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1.00 =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各原幣的文字，且各原幣區塊開放輸入匯率比</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若存款證明為台外幣帳號一同證明，則匯率比將顯示如</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同</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p18</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輸入欄位</a:t>
            </a:r>
            <a:endParaRPr lang="en-US" altLang="zh-TW" sz="1600" dirty="0">
              <a:solidFill>
                <a:srgbClr val="C00000"/>
              </a:solidFill>
            </a:endParaRPr>
          </a:p>
          <a:p>
            <a:pPr>
              <a:lnSpc>
                <a:spcPct val="150000"/>
              </a:lnSpc>
            </a:pPr>
            <a:endParaRPr lang="zh-TW" altLang="en-US" sz="1600" b="1" dirty="0"/>
          </a:p>
        </p:txBody>
      </p:sp>
      <p:pic>
        <p:nvPicPr>
          <p:cNvPr id="3" name="圖片 2" descr="一張含有 文字, 字型, 螢幕擷取畫面, 白色 的圖片&#10;&#10;自動產生的描述">
            <a:extLst>
              <a:ext uri="{FF2B5EF4-FFF2-40B4-BE49-F238E27FC236}">
                <a16:creationId xmlns:a16="http://schemas.microsoft.com/office/drawing/2014/main" id="{4E6C8B11-2D7E-2FD8-EC8C-52B143B96260}"/>
              </a:ext>
            </a:extLst>
          </p:cNvPr>
          <p:cNvPicPr>
            <a:picLocks noChangeAspect="1"/>
          </p:cNvPicPr>
          <p:nvPr/>
        </p:nvPicPr>
        <p:blipFill>
          <a:blip r:embed="rId4"/>
          <a:stretch>
            <a:fillRect/>
          </a:stretch>
        </p:blipFill>
        <p:spPr>
          <a:xfrm>
            <a:off x="6768504" y="3275718"/>
            <a:ext cx="2632710" cy="572770"/>
          </a:xfrm>
          <a:prstGeom prst="rect">
            <a:avLst/>
          </a:prstGeom>
        </p:spPr>
      </p:pic>
    </p:spTree>
    <p:extLst>
      <p:ext uri="{BB962C8B-B14F-4D97-AF65-F5344CB8AC3E}">
        <p14:creationId xmlns:p14="http://schemas.microsoft.com/office/powerpoint/2010/main" val="204463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416833"/>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a:t>
            </a:r>
            <a:r>
              <a:rPr lang="zh-TW" altLang="en-US" dirty="0">
                <a:solidFill>
                  <a:srgbClr val="C00000"/>
                </a:solidFill>
              </a:rPr>
              <a:t> 合計證明金額：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加總上方欲證明之帳號餘額</a:t>
            </a:r>
            <a:endParaRPr lang="en-US" altLang="zh-TW" sz="1600" dirty="0">
              <a:solidFill>
                <a:srgbClr val="C00000"/>
              </a:solidFill>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需將合計證明金額</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帶入列印證明中的</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若列印證明時超過</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14</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筆以致需要列印超過一頁，則</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為該頁筆數之餘額加總</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(4)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點選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試算按鈕</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後，需檢核加總金額是否</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大於</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等於查詢條件輸入的【存額】金額。若小於</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存額金額需顯示錯誤訊息：人工證明存額小於證明存額，需超過存額才可提供存款證明</a:t>
            </a:r>
            <a:r>
              <a:rPr lang="zh-TW" altLang="zh-TW" sz="1600" dirty="0">
                <a:effectLst/>
              </a:rPr>
              <a:t>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zh-TW" altLang="en-US" sz="1600" b="1" dirty="0"/>
          </a:p>
        </p:txBody>
      </p:sp>
    </p:spTree>
    <p:extLst>
      <p:ext uri="{BB962C8B-B14F-4D97-AF65-F5344CB8AC3E}">
        <p14:creationId xmlns:p14="http://schemas.microsoft.com/office/powerpoint/2010/main" val="2235492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存款證明報表</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390927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列印存款證明：</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編號邏輯</a:t>
            </a:r>
            <a:endParaRPr lang="en-US" altLang="zh-TW" sz="1600" dirty="0">
              <a:solidFill>
                <a:srgbClr val="C00000"/>
              </a:solidFill>
            </a:endParaRPr>
          </a:p>
          <a:p>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業務：</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endParaRPr lang="en-US" altLang="zh-TW" dirty="0">
              <a:solidFill>
                <a:srgbClr val="C00000"/>
              </a:solidFill>
            </a:endParaRPr>
          </a:p>
          <a:p>
            <a:pPr>
              <a:lnSpc>
                <a:spcPct val="150000"/>
              </a:lnSpc>
            </a:pPr>
            <a:r>
              <a:rPr lang="zh-TW" altLang="en-US" sz="1800"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流水號：不分台外幣，同一分行即依時間序排列</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人工類型註記：開立人工餘額證明、人工存額證明，需有此註記「＊」</a:t>
            </a:r>
            <a:endParaRPr lang="en-US" altLang="zh-TW" sz="1600" dirty="0"/>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存款證明幣別金額：</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台外幣存款證明報表統一為一份，不分台外幣</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只要前一營業日有開立存款證明業務，下一營業日即需產生查核表＆日報表</a:t>
            </a:r>
            <a:endParaRPr lang="en-US" altLang="zh-TW" sz="1600" dirty="0">
              <a:solidFill>
                <a:srgbClr val="C00000"/>
              </a:solidFill>
            </a:endParaRPr>
          </a:p>
          <a:p>
            <a:pPr>
              <a:lnSpc>
                <a:spcPct val="150000"/>
              </a:lnSpc>
            </a:pPr>
            <a:r>
              <a:rPr lang="zh-TW" altLang="en-US" sz="1600" b="1" dirty="0"/>
              <a:t>           中台需每次列印證明時，都記錄該筆列印紀錄，欄位請見後續說明</a:t>
            </a:r>
          </a:p>
        </p:txBody>
      </p:sp>
      <p:pic>
        <p:nvPicPr>
          <p:cNvPr id="3" name="圖片 2" descr="一張含有 文字, 字型, 筆跡, 行 的圖片&#10;&#10;自動產生的描述">
            <a:extLst>
              <a:ext uri="{FF2B5EF4-FFF2-40B4-BE49-F238E27FC236}">
                <a16:creationId xmlns:a16="http://schemas.microsoft.com/office/drawing/2014/main" id="{D077813F-B21C-F53F-44C2-2A81F0B85967}"/>
              </a:ext>
            </a:extLst>
          </p:cNvPr>
          <p:cNvPicPr>
            <a:picLocks noChangeAspect="1"/>
          </p:cNvPicPr>
          <p:nvPr/>
        </p:nvPicPr>
        <p:blipFill rotWithShape="1">
          <a:blip r:embed="rId4"/>
          <a:srcRect l="3505" t="16061" r="1874" b="11351"/>
          <a:stretch/>
        </p:blipFill>
        <p:spPr>
          <a:xfrm>
            <a:off x="4175793" y="2085272"/>
            <a:ext cx="3888432" cy="656058"/>
          </a:xfrm>
          <a:prstGeom prst="rect">
            <a:avLst/>
          </a:prstGeom>
        </p:spPr>
      </p:pic>
      <p:graphicFrame>
        <p:nvGraphicFramePr>
          <p:cNvPr id="5" name="表格 4">
            <a:extLst>
              <a:ext uri="{FF2B5EF4-FFF2-40B4-BE49-F238E27FC236}">
                <a16:creationId xmlns:a16="http://schemas.microsoft.com/office/drawing/2014/main" id="{DE14C34C-D668-ABD9-E4C4-F66CDCCA8D39}"/>
              </a:ext>
            </a:extLst>
          </p:cNvPr>
          <p:cNvGraphicFramePr>
            <a:graphicFrameLocks noGrp="1"/>
          </p:cNvGraphicFramePr>
          <p:nvPr>
            <p:extLst>
              <p:ext uri="{D42A27DB-BD31-4B8C-83A1-F6EECF244321}">
                <p14:modId xmlns:p14="http://schemas.microsoft.com/office/powerpoint/2010/main" val="3635437765"/>
              </p:ext>
            </p:extLst>
          </p:nvPr>
        </p:nvGraphicFramePr>
        <p:xfrm>
          <a:off x="2304008" y="2883055"/>
          <a:ext cx="3528392" cy="518160"/>
        </p:xfrm>
        <a:graphic>
          <a:graphicData uri="http://schemas.openxmlformats.org/drawingml/2006/table">
            <a:tbl>
              <a:tblPr firstRow="1" firstCol="1" bandRow="1">
                <a:tableStyleId>{8A107856-5554-42FB-B03E-39F5DBC370BA}</a:tableStyleId>
              </a:tblPr>
              <a:tblGrid>
                <a:gridCol w="986718">
                  <a:extLst>
                    <a:ext uri="{9D8B030D-6E8A-4147-A177-3AD203B41FA5}">
                      <a16:colId xmlns:a16="http://schemas.microsoft.com/office/drawing/2014/main" val="865797139"/>
                    </a:ext>
                  </a:extLst>
                </a:gridCol>
                <a:gridCol w="1389546">
                  <a:extLst>
                    <a:ext uri="{9D8B030D-6E8A-4147-A177-3AD203B41FA5}">
                      <a16:colId xmlns:a16="http://schemas.microsoft.com/office/drawing/2014/main" val="2528994578"/>
                    </a:ext>
                  </a:extLst>
                </a:gridCol>
                <a:gridCol w="1152128">
                  <a:extLst>
                    <a:ext uri="{9D8B030D-6E8A-4147-A177-3AD203B41FA5}">
                      <a16:colId xmlns:a16="http://schemas.microsoft.com/office/drawing/2014/main" val="2279901865"/>
                    </a:ext>
                  </a:extLst>
                </a:gridCol>
              </a:tblGrid>
              <a:tr h="0">
                <a:tc>
                  <a:txBody>
                    <a:bodyPr/>
                    <a:lstStyle/>
                    <a:p>
                      <a:pPr marL="127000" indent="-304800">
                        <a:spcBef>
                          <a:spcPts val="600"/>
                        </a:spcBef>
                        <a:spcAft>
                          <a:spcPts val="600"/>
                        </a:spcAft>
                      </a:pPr>
                      <a:r>
                        <a:rPr lang="zh-TW" sz="1100" kern="100">
                          <a:effectLst/>
                        </a:rPr>
                        <a:t>存款餘額證明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dirty="0">
                          <a:effectLst/>
                        </a:rPr>
                        <a:t>１</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783851430"/>
                  </a:ext>
                </a:extLst>
              </a:tr>
              <a:tr h="0">
                <a:tc>
                  <a:txBody>
                    <a:bodyPr/>
                    <a:lstStyle/>
                    <a:p>
                      <a:pPr marL="127000" indent="-304800">
                        <a:spcBef>
                          <a:spcPts val="600"/>
                        </a:spcBef>
                        <a:spcAft>
                          <a:spcPts val="600"/>
                        </a:spcAft>
                      </a:pPr>
                      <a:r>
                        <a:rPr lang="zh-TW" sz="1100" kern="100">
                          <a:effectLst/>
                        </a:rPr>
                        <a:t>存款業務證明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dirty="0">
                          <a:effectLst/>
                        </a:rPr>
                        <a:t>２</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118610156"/>
                  </a:ext>
                </a:extLst>
              </a:tr>
              <a:tr h="0">
                <a:tc>
                  <a:txBody>
                    <a:bodyPr/>
                    <a:lstStyle/>
                    <a:p>
                      <a:pPr marL="127000" indent="-304800">
                        <a:spcBef>
                          <a:spcPts val="600"/>
                        </a:spcBef>
                        <a:spcAft>
                          <a:spcPts val="600"/>
                        </a:spcAft>
                      </a:pPr>
                      <a:r>
                        <a:rPr lang="zh-TW" sz="1100" kern="10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外幣</a:t>
                      </a:r>
                      <a:r>
                        <a:rPr lang="en-US" sz="1100" kern="100">
                          <a:effectLst/>
                        </a:rPr>
                        <a:t> (OBU)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altLang="en-US" sz="1200" kern="100" dirty="0">
                          <a:effectLst/>
                        </a:rPr>
                        <a:t>３</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783201911"/>
                  </a:ext>
                </a:extLst>
              </a:tr>
            </a:tbl>
          </a:graphicData>
        </a:graphic>
      </p:graphicFrame>
    </p:spTree>
    <p:extLst>
      <p:ext uri="{BB962C8B-B14F-4D97-AF65-F5344CB8AC3E}">
        <p14:creationId xmlns:p14="http://schemas.microsoft.com/office/powerpoint/2010/main" val="3297131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916339"/>
            <a:ext cx="8676945" cy="83734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a:extLst>
              <a:ext uri="{FF2B5EF4-FFF2-40B4-BE49-F238E27FC236}">
                <a16:creationId xmlns:a16="http://schemas.microsoft.com/office/drawing/2014/main" id="{6DBCCB3D-E069-0EC2-0B07-83FD4C7B9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583928" y="2410301"/>
            <a:ext cx="5670550" cy="3322955"/>
          </a:xfrm>
          <a:prstGeom prst="rect">
            <a:avLst/>
          </a:prstGeom>
          <a:noFill/>
          <a:ln>
            <a:noFill/>
          </a:ln>
        </p:spPr>
      </p:pic>
    </p:spTree>
    <p:extLst>
      <p:ext uri="{BB962C8B-B14F-4D97-AF65-F5344CB8AC3E}">
        <p14:creationId xmlns:p14="http://schemas.microsoft.com/office/powerpoint/2010/main" val="1013985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856"/>
          </a:xfrm>
          <a:prstGeom prst="rect">
            <a:avLst/>
          </a:prstGeom>
          <a:noFill/>
        </p:spPr>
        <p:txBody>
          <a:bodyPr wrap="square">
            <a:spAutoFit/>
          </a:bodyPr>
          <a:lstStyle/>
          <a:p>
            <a:pPr lvl="0">
              <a:lnSpc>
                <a:spcPct val="150000"/>
              </a:lnSpc>
            </a:pPr>
            <a:r>
              <a:rPr lang="zh-TW" altLang="en-US" dirty="0"/>
              <a:t>業務流程：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A33E58F5-246B-998D-6910-F760555FE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976" y="1259632"/>
            <a:ext cx="4464202" cy="4859377"/>
          </a:xfrm>
          <a:prstGeom prst="rect">
            <a:avLst/>
          </a:prstGeom>
        </p:spPr>
      </p:pic>
      <p:pic>
        <p:nvPicPr>
          <p:cNvPr id="4" name="圖片 3">
            <a:extLst>
              <a:ext uri="{FF2B5EF4-FFF2-40B4-BE49-F238E27FC236}">
                <a16:creationId xmlns:a16="http://schemas.microsoft.com/office/drawing/2014/main" id="{A444E6D5-8935-14B1-0029-DB8EE8C57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352" y="1263242"/>
            <a:ext cx="5582406" cy="4859377"/>
          </a:xfrm>
          <a:prstGeom prst="rect">
            <a:avLst/>
          </a:prstGeom>
        </p:spPr>
      </p:pic>
      <p:sp>
        <p:nvSpPr>
          <p:cNvPr id="5" name="橢圓 4">
            <a:extLst>
              <a:ext uri="{FF2B5EF4-FFF2-40B4-BE49-F238E27FC236}">
                <a16:creationId xmlns:a16="http://schemas.microsoft.com/office/drawing/2014/main" id="{99E8EACD-CE58-2C98-BC35-9A141D04A1C0}"/>
              </a:ext>
            </a:extLst>
          </p:cNvPr>
          <p:cNvSpPr/>
          <p:nvPr/>
        </p:nvSpPr>
        <p:spPr>
          <a:xfrm>
            <a:off x="3834762" y="3212976"/>
            <a:ext cx="756232" cy="72694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6" name="橢圓 5">
            <a:extLst>
              <a:ext uri="{FF2B5EF4-FFF2-40B4-BE49-F238E27FC236}">
                <a16:creationId xmlns:a16="http://schemas.microsoft.com/office/drawing/2014/main" id="{457EF665-C051-D24C-3EA9-EA2D5B9E8FBC}"/>
              </a:ext>
            </a:extLst>
          </p:cNvPr>
          <p:cNvSpPr/>
          <p:nvPr/>
        </p:nvSpPr>
        <p:spPr>
          <a:xfrm>
            <a:off x="2248539" y="4077072"/>
            <a:ext cx="756232" cy="72694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7" name="橢圓 6">
            <a:extLst>
              <a:ext uri="{FF2B5EF4-FFF2-40B4-BE49-F238E27FC236}">
                <a16:creationId xmlns:a16="http://schemas.microsoft.com/office/drawing/2014/main" id="{C51F779A-AA72-D135-16F3-AC61CE31EEB8}"/>
              </a:ext>
            </a:extLst>
          </p:cNvPr>
          <p:cNvSpPr/>
          <p:nvPr/>
        </p:nvSpPr>
        <p:spPr>
          <a:xfrm>
            <a:off x="7727229" y="4221088"/>
            <a:ext cx="882466" cy="82375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29886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772816"/>
            <a:ext cx="8676945" cy="837345"/>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餘額證明＿歸戶＋餘額</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5" name="圖片 4">
            <a:extLst>
              <a:ext uri="{FF2B5EF4-FFF2-40B4-BE49-F238E27FC236}">
                <a16:creationId xmlns:a16="http://schemas.microsoft.com/office/drawing/2014/main" id="{A1DC9107-FA7A-D534-48E3-8E47DDCED86F}"/>
              </a:ext>
            </a:extLst>
          </p:cNvPr>
          <p:cNvPicPr>
            <a:picLocks noChangeAspect="1"/>
          </p:cNvPicPr>
          <p:nvPr/>
        </p:nvPicPr>
        <p:blipFill rotWithShape="1">
          <a:blip r:embed="rId4">
            <a:extLst>
              <a:ext uri="{28A0092B-C50C-407E-A947-70E740481C1C}">
                <a14:useLocalDpi xmlns:a14="http://schemas.microsoft.com/office/drawing/2010/main" val="0"/>
              </a:ext>
            </a:extLst>
          </a:blip>
          <a:srcRect l="-111" t="284" r="111" b="6042"/>
          <a:stretch/>
        </p:blipFill>
        <p:spPr bwMode="auto">
          <a:xfrm>
            <a:off x="1598086" y="2226330"/>
            <a:ext cx="5392417" cy="50513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0777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餘額證明＋人工指定帳號</a:t>
            </a:r>
            <a:endParaRPr lang="en-US" altLang="zh-TW" sz="1600" dirty="0">
              <a:solidFill>
                <a:srgbClr val="C00000"/>
              </a:solidFill>
            </a:endParaRPr>
          </a:p>
        </p:txBody>
      </p:sp>
      <p:pic>
        <p:nvPicPr>
          <p:cNvPr id="3" name="圖片 2">
            <a:extLst>
              <a:ext uri="{FF2B5EF4-FFF2-40B4-BE49-F238E27FC236}">
                <a16:creationId xmlns:a16="http://schemas.microsoft.com/office/drawing/2014/main" id="{F9EFCE5F-CF82-4522-77C3-DF26333CB591}"/>
              </a:ext>
            </a:extLst>
          </p:cNvPr>
          <p:cNvPicPr>
            <a:picLocks noChangeAspect="1"/>
          </p:cNvPicPr>
          <p:nvPr/>
        </p:nvPicPr>
        <p:blipFill rotWithShape="1">
          <a:blip r:embed="rId4">
            <a:extLst>
              <a:ext uri="{28A0092B-C50C-407E-A947-70E740481C1C}">
                <a14:useLocalDpi xmlns:a14="http://schemas.microsoft.com/office/drawing/2010/main" val="0"/>
              </a:ext>
            </a:extLst>
          </a:blip>
          <a:srcRect l="-112" t="792" r="112" b="6378"/>
          <a:stretch/>
        </p:blipFill>
        <p:spPr bwMode="auto">
          <a:xfrm>
            <a:off x="1583928" y="2229288"/>
            <a:ext cx="5379132" cy="49935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2671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存額證明＋人工指定帳號</a:t>
            </a:r>
            <a:endParaRPr lang="en-US" altLang="zh-TW" sz="1600" dirty="0">
              <a:solidFill>
                <a:srgbClr val="C00000"/>
              </a:solidFill>
            </a:endParaRPr>
          </a:p>
        </p:txBody>
      </p:sp>
      <p:pic>
        <p:nvPicPr>
          <p:cNvPr id="5" name="圖片 4">
            <a:extLst>
              <a:ext uri="{FF2B5EF4-FFF2-40B4-BE49-F238E27FC236}">
                <a16:creationId xmlns:a16="http://schemas.microsoft.com/office/drawing/2014/main" id="{6C5B9280-8DAB-6567-8A64-1BFD2000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583928" y="2229288"/>
            <a:ext cx="5363903" cy="5363903"/>
          </a:xfrm>
          <a:prstGeom prst="rect">
            <a:avLst/>
          </a:prstGeom>
          <a:noFill/>
          <a:ln>
            <a:noFill/>
          </a:ln>
        </p:spPr>
      </p:pic>
    </p:spTree>
    <p:extLst>
      <p:ext uri="{BB962C8B-B14F-4D97-AF65-F5344CB8AC3E}">
        <p14:creationId xmlns:p14="http://schemas.microsoft.com/office/powerpoint/2010/main" val="2391255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人工證明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人工餘額證明</a:t>
            </a:r>
            <a:endParaRPr lang="en-US" altLang="zh-TW" sz="1600" dirty="0">
              <a:solidFill>
                <a:srgbClr val="C00000"/>
              </a:solidFill>
            </a:endParaRPr>
          </a:p>
        </p:txBody>
      </p:sp>
      <p:pic>
        <p:nvPicPr>
          <p:cNvPr id="3" name="圖片 2">
            <a:extLst>
              <a:ext uri="{FF2B5EF4-FFF2-40B4-BE49-F238E27FC236}">
                <a16:creationId xmlns:a16="http://schemas.microsoft.com/office/drawing/2014/main" id="{C9F38B7F-59C6-8168-6A74-1ED981CD1EA5}"/>
              </a:ext>
            </a:extLst>
          </p:cNvPr>
          <p:cNvPicPr>
            <a:picLocks noChangeAspect="1"/>
          </p:cNvPicPr>
          <p:nvPr/>
        </p:nvPicPr>
        <p:blipFill>
          <a:blip r:embed="rId4">
            <a:extLst>
              <a:ext uri="{28A0092B-C50C-407E-A947-70E740481C1C}">
                <a14:useLocalDpi xmlns:a14="http://schemas.microsoft.com/office/drawing/2010/main" val="0"/>
              </a:ext>
            </a:extLst>
          </a:blip>
          <a:srcRect t="3124" b="3124"/>
          <a:stretch>
            <a:fillRect/>
          </a:stretch>
        </p:blipFill>
        <p:spPr bwMode="auto">
          <a:xfrm>
            <a:off x="1583928" y="2249124"/>
            <a:ext cx="5370217" cy="50346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791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61268"/>
            <a:ext cx="8676945" cy="1201163"/>
          </a:xfrm>
          <a:prstGeom prst="rect">
            <a:avLst/>
          </a:prstGeom>
          <a:noFill/>
        </p:spPr>
        <p:txBody>
          <a:bodyPr wrap="square">
            <a:spAutoFit/>
          </a:bodyPr>
          <a:lstStyle/>
          <a:p>
            <a:pPr>
              <a:lnSpc>
                <a:spcPct val="150000"/>
              </a:lnSpc>
            </a:pPr>
            <a:r>
              <a:rPr lang="zh-TW" altLang="en-US" dirty="0">
                <a:solidFill>
                  <a:srgbClr val="C00000"/>
                </a:solidFill>
              </a:rPr>
              <a:t>４</a:t>
            </a:r>
            <a:r>
              <a:rPr lang="en-US" altLang="zh-TW" dirty="0">
                <a:solidFill>
                  <a:srgbClr val="C00000"/>
                </a:solidFill>
              </a:rPr>
              <a:t>.</a:t>
            </a:r>
            <a:r>
              <a:rPr lang="zh-TW" altLang="en-US" dirty="0">
                <a:solidFill>
                  <a:srgbClr val="C00000"/>
                </a:solidFill>
              </a:rPr>
              <a:t> 列印證明 </a:t>
            </a:r>
            <a:r>
              <a:rPr lang="en-US" altLang="zh-TW" dirty="0">
                <a:solidFill>
                  <a:srgbClr val="C00000"/>
                </a:solidFill>
              </a:rPr>
              <a:t>—</a:t>
            </a:r>
            <a:r>
              <a:rPr lang="zh-TW" altLang="en-US" dirty="0">
                <a:solidFill>
                  <a:srgbClr val="C00000"/>
                </a:solidFill>
              </a:rPr>
              <a:t> 存款餘額／存額證明書：</a:t>
            </a:r>
            <a:endParaRPr lang="en-US" altLang="zh-TW" dirty="0">
              <a:solidFill>
                <a:srgbClr val="C00000"/>
              </a:solidFill>
            </a:endParaRPr>
          </a:p>
          <a:p>
            <a:pPr>
              <a:lnSpc>
                <a:spcPct val="150000"/>
              </a:lnSpc>
            </a:pPr>
            <a:r>
              <a:rPr lang="zh-TW" altLang="en-US" sz="1600" dirty="0">
                <a:solidFill>
                  <a:srgbClr val="C00000"/>
                </a:solidFill>
              </a:rPr>
              <a:t>      </a:t>
            </a:r>
            <a:r>
              <a:rPr lang="zh-TW" altLang="en-US" sz="1600" dirty="0"/>
              <a:t>存款證明若有多筆需跨頁列印，則每頁</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則顯示該頁的加總</a:t>
            </a:r>
            <a:endParaRPr lang="en-US" altLang="zh-TW" sz="1600" dirty="0"/>
          </a:p>
        </p:txBody>
      </p:sp>
      <p:pic>
        <p:nvPicPr>
          <p:cNvPr id="5" name="圖片 4" descr="一張含有 文字, 文件, 收據, 樣式 的圖片&#10;&#10;自動產生的描述">
            <a:extLst>
              <a:ext uri="{FF2B5EF4-FFF2-40B4-BE49-F238E27FC236}">
                <a16:creationId xmlns:a16="http://schemas.microsoft.com/office/drawing/2014/main" id="{E8A5CE76-CEA6-A6D0-3FCA-4FA6B2AF4459}"/>
              </a:ext>
            </a:extLst>
          </p:cNvPr>
          <p:cNvPicPr>
            <a:picLocks noChangeAspect="1"/>
          </p:cNvPicPr>
          <p:nvPr/>
        </p:nvPicPr>
        <p:blipFill>
          <a:blip r:embed="rId4"/>
          <a:stretch>
            <a:fillRect/>
          </a:stretch>
        </p:blipFill>
        <p:spPr>
          <a:xfrm>
            <a:off x="5903751" y="1390049"/>
            <a:ext cx="3029208" cy="4284798"/>
          </a:xfrm>
          <a:prstGeom prst="rect">
            <a:avLst/>
          </a:prstGeom>
        </p:spPr>
      </p:pic>
    </p:spTree>
    <p:extLst>
      <p:ext uri="{BB962C8B-B14F-4D97-AF65-F5344CB8AC3E}">
        <p14:creationId xmlns:p14="http://schemas.microsoft.com/office/powerpoint/2010/main" val="3906319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61268"/>
            <a:ext cx="8676945" cy="2493503"/>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solidFill>
                  <a:srgbClr val="C00000"/>
                </a:solidFill>
              </a:rPr>
              <a:t> 存款證明報表 </a:t>
            </a:r>
            <a:r>
              <a:rPr lang="en-US" altLang="zh-TW" dirty="0">
                <a:solidFill>
                  <a:srgbClr val="C00000"/>
                </a:solidFill>
              </a:rPr>
              <a:t>—</a:t>
            </a:r>
            <a:r>
              <a:rPr lang="zh-TW" altLang="en-US" dirty="0">
                <a:solidFill>
                  <a:srgbClr val="C00000"/>
                </a:solidFill>
              </a:rPr>
              <a:t> 日報表＆查核表：</a:t>
            </a: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r>
              <a:rPr lang="zh-TW" altLang="en-US" dirty="0">
                <a:solidFill>
                  <a:srgbClr val="C00000"/>
                </a:solidFill>
              </a:rPr>
              <a:t>＿＿＿＋</a:t>
            </a:r>
            <a:endParaRPr lang="en-US" altLang="zh-TW" dirty="0">
              <a:solidFill>
                <a:srgbClr val="C00000"/>
              </a:solidFill>
            </a:endParaRPr>
          </a:p>
          <a:p>
            <a:pPr>
              <a:lnSpc>
                <a:spcPct val="150000"/>
              </a:lnSpc>
            </a:pPr>
            <a:r>
              <a:rPr lang="zh-TW" altLang="en-US" sz="1600" dirty="0">
                <a:solidFill>
                  <a:srgbClr val="C00000"/>
                </a:solidFill>
              </a:rPr>
              <a:t>      </a:t>
            </a:r>
            <a:endParaRPr lang="en-US" altLang="zh-TW" sz="1600" dirty="0"/>
          </a:p>
        </p:txBody>
      </p:sp>
      <p:pic>
        <p:nvPicPr>
          <p:cNvPr id="3" name="圖片 2" descr="一張含有 文字, 收據, 字型, 白色 的圖片&#10;&#10;自動產生的描述">
            <a:extLst>
              <a:ext uri="{FF2B5EF4-FFF2-40B4-BE49-F238E27FC236}">
                <a16:creationId xmlns:a16="http://schemas.microsoft.com/office/drawing/2014/main" id="{A5493227-2D64-C2FB-1BED-87E6C0C2887B}"/>
              </a:ext>
            </a:extLst>
          </p:cNvPr>
          <p:cNvPicPr>
            <a:picLocks noChangeAspect="1"/>
          </p:cNvPicPr>
          <p:nvPr/>
        </p:nvPicPr>
        <p:blipFill>
          <a:blip r:embed="rId4"/>
          <a:stretch>
            <a:fillRect/>
          </a:stretch>
        </p:blipFill>
        <p:spPr>
          <a:xfrm>
            <a:off x="1511920" y="2430466"/>
            <a:ext cx="5671185" cy="1606550"/>
          </a:xfrm>
          <a:prstGeom prst="rect">
            <a:avLst/>
          </a:prstGeom>
        </p:spPr>
      </p:pic>
      <p:pic>
        <p:nvPicPr>
          <p:cNvPr id="6" name="圖片 5">
            <a:extLst>
              <a:ext uri="{FF2B5EF4-FFF2-40B4-BE49-F238E27FC236}">
                <a16:creationId xmlns:a16="http://schemas.microsoft.com/office/drawing/2014/main" id="{9E24A11A-70CB-1E02-DE64-B615294CF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519719" y="4274392"/>
            <a:ext cx="5671185" cy="1293495"/>
          </a:xfrm>
          <a:prstGeom prst="rect">
            <a:avLst/>
          </a:prstGeom>
          <a:noFill/>
          <a:ln w="9525">
            <a:noFill/>
            <a:miter lim="800000"/>
            <a:headEnd/>
            <a:tailEnd/>
          </a:ln>
        </p:spPr>
      </p:pic>
    </p:spTree>
    <p:extLst>
      <p:ext uri="{BB962C8B-B14F-4D97-AF65-F5344CB8AC3E}">
        <p14:creationId xmlns:p14="http://schemas.microsoft.com/office/powerpoint/2010/main" val="1773414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A74394-CC46-C390-31D7-8ACEDB6C2580}"/>
              </a:ext>
            </a:extLst>
          </p:cNvPr>
          <p:cNvSpPr>
            <a:spLocks noGrp="1"/>
          </p:cNvSpPr>
          <p:nvPr>
            <p:ph type="title"/>
          </p:nvPr>
        </p:nvSpPr>
        <p:spPr>
          <a:xfrm>
            <a:off x="503807" y="2604765"/>
            <a:ext cx="9072563" cy="1143000"/>
          </a:xfrm>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kumimoji="1" lang="zh-TW" altLang="en-US" sz="3400" dirty="0"/>
          </a:p>
        </p:txBody>
      </p:sp>
    </p:spTree>
    <p:extLst>
      <p:ext uri="{BB962C8B-B14F-4D97-AF65-F5344CB8AC3E}">
        <p14:creationId xmlns:p14="http://schemas.microsoft.com/office/powerpoint/2010/main" val="35127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856"/>
          </a:xfrm>
          <a:prstGeom prst="rect">
            <a:avLst/>
          </a:prstGeom>
          <a:noFill/>
        </p:spPr>
        <p:txBody>
          <a:bodyPr wrap="square">
            <a:spAutoFit/>
          </a:bodyPr>
          <a:lstStyle/>
          <a:p>
            <a:pPr lvl="0">
              <a:lnSpc>
                <a:spcPct val="150000"/>
              </a:lnSpc>
            </a:pPr>
            <a:r>
              <a:rPr lang="zh-TW" altLang="en-US" dirty="0"/>
              <a:t>業務流程：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31A907A9-7177-2A77-B312-1699C6C48FB7}"/>
              </a:ext>
            </a:extLst>
          </p:cNvPr>
          <p:cNvPicPr>
            <a:picLocks noChangeAspect="1"/>
          </p:cNvPicPr>
          <p:nvPr/>
        </p:nvPicPr>
        <p:blipFill rotWithShape="1">
          <a:blip r:embed="rId4">
            <a:extLst>
              <a:ext uri="{28A0092B-C50C-407E-A947-70E740481C1C}">
                <a14:useLocalDpi xmlns:a14="http://schemas.microsoft.com/office/drawing/2010/main" val="0"/>
              </a:ext>
            </a:extLst>
          </a:blip>
          <a:srcRect l="-993" r="1" b="43946"/>
          <a:stretch/>
        </p:blipFill>
        <p:spPr>
          <a:xfrm>
            <a:off x="2015976" y="1246780"/>
            <a:ext cx="5671704" cy="4338940"/>
          </a:xfrm>
          <a:prstGeom prst="rect">
            <a:avLst/>
          </a:prstGeom>
        </p:spPr>
      </p:pic>
      <p:pic>
        <p:nvPicPr>
          <p:cNvPr id="4" name="圖片 3">
            <a:extLst>
              <a:ext uri="{FF2B5EF4-FFF2-40B4-BE49-F238E27FC236}">
                <a16:creationId xmlns:a16="http://schemas.microsoft.com/office/drawing/2014/main" id="{C506BDD7-3F88-C06F-DD17-736C7FE0D36D}"/>
              </a:ext>
            </a:extLst>
          </p:cNvPr>
          <p:cNvPicPr>
            <a:picLocks noChangeAspect="1"/>
          </p:cNvPicPr>
          <p:nvPr/>
        </p:nvPicPr>
        <p:blipFill rotWithShape="1">
          <a:blip r:embed="rId4">
            <a:extLst>
              <a:ext uri="{28A0092B-C50C-407E-A947-70E740481C1C}">
                <a14:useLocalDpi xmlns:a14="http://schemas.microsoft.com/office/drawing/2010/main" val="0"/>
              </a:ext>
            </a:extLst>
          </a:blip>
          <a:srcRect l="1493" t="56512"/>
          <a:stretch/>
        </p:blipFill>
        <p:spPr>
          <a:xfrm>
            <a:off x="2155603" y="5585720"/>
            <a:ext cx="5532077" cy="3366269"/>
          </a:xfrm>
          <a:prstGeom prst="rect">
            <a:avLst/>
          </a:prstGeom>
        </p:spPr>
      </p:pic>
    </p:spTree>
    <p:extLst>
      <p:ext uri="{BB962C8B-B14F-4D97-AF65-F5344CB8AC3E}">
        <p14:creationId xmlns:p14="http://schemas.microsoft.com/office/powerpoint/2010/main" val="417490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559658"/>
            <a:ext cx="9108992" cy="2125134"/>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資信證明</a:t>
            </a:r>
            <a:r>
              <a:rPr lang="en-US" altLang="zh-TW" b="1" dirty="0"/>
              <a:t>OBU</a:t>
            </a:r>
            <a:r>
              <a:rPr lang="zh-TW" altLang="zh-TW" b="1" dirty="0"/>
              <a:t>：</a:t>
            </a:r>
            <a:r>
              <a:rPr lang="en-US" altLang="zh-TW" dirty="0"/>
              <a:t>OBU (Offshore Banking Unit</a:t>
            </a:r>
            <a:r>
              <a:rPr lang="zh-TW" altLang="en-US" dirty="0"/>
              <a:t>國際金融業務分行</a:t>
            </a:r>
            <a:r>
              <a:rPr lang="en-US" altLang="zh-TW" dirty="0"/>
              <a:t>)</a:t>
            </a:r>
            <a:r>
              <a:rPr lang="zh-TW" altLang="en-US" dirty="0"/>
              <a:t>，指銀行專門處理 </a:t>
            </a:r>
            <a:r>
              <a:rPr lang="en-US" altLang="zh-TW" dirty="0"/>
              <a:t> </a:t>
            </a:r>
          </a:p>
          <a:p>
            <a:pPr lvl="0">
              <a:lnSpc>
                <a:spcPct val="150000"/>
              </a:lnSpc>
            </a:pPr>
            <a:r>
              <a:rPr lang="en-US" altLang="zh-TW" b="1" dirty="0"/>
              <a:t>      </a:t>
            </a:r>
            <a:r>
              <a:rPr lang="zh-TW" altLang="en-US" b="1" dirty="0"/>
              <a:t>境外金融業務</a:t>
            </a:r>
            <a:r>
              <a:rPr lang="zh-TW" altLang="en-US" dirty="0"/>
              <a:t>的單位，主要服務</a:t>
            </a:r>
            <a:r>
              <a:rPr lang="zh-TW" altLang="en-US" b="1" dirty="0"/>
              <a:t>非本國居民或企業</a:t>
            </a:r>
            <a:r>
              <a:rPr lang="zh-TW" altLang="en-US" dirty="0"/>
              <a:t>，並享有較寬鬆的外匯與稅務優惠</a:t>
            </a:r>
            <a:endParaRPr lang="en-US" altLang="zh-TW" dirty="0"/>
          </a:p>
          <a:p>
            <a:pPr lvl="0">
              <a:lnSpc>
                <a:spcPct val="150000"/>
              </a:lnSpc>
            </a:pPr>
            <a:r>
              <a:rPr lang="zh-TW" altLang="en-US" dirty="0"/>
              <a:t>      開立</a:t>
            </a:r>
            <a:r>
              <a:rPr lang="en-US" altLang="zh-TW" dirty="0"/>
              <a:t>OBU</a:t>
            </a:r>
            <a:r>
              <a:rPr lang="zh-TW" altLang="en-US" dirty="0"/>
              <a:t>用途：</a:t>
            </a:r>
            <a:br>
              <a:rPr lang="en-US" altLang="zh-TW" dirty="0"/>
            </a:b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證明客戶的財務狀況與信用</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提供給外國機構、海外企業、國際投資人作為信用評估依據</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866060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559658"/>
            <a:ext cx="9108992" cy="2533963"/>
          </a:xfrm>
          <a:prstGeom prst="rect">
            <a:avLst/>
          </a:prstGeom>
          <a:noFill/>
        </p:spPr>
        <p:txBody>
          <a:bodyPr wrap="square">
            <a:spAutoFit/>
          </a:bodyPr>
          <a:lstStyle/>
          <a:p>
            <a:pPr lvl="0">
              <a:lnSpc>
                <a:spcPct val="150000"/>
              </a:lnSpc>
            </a:pPr>
            <a:r>
              <a:rPr lang="zh-TW" altLang="en-US" b="1" dirty="0"/>
              <a:t>２</a:t>
            </a:r>
            <a:r>
              <a:rPr lang="en-US" altLang="zh-TW" b="1" dirty="0"/>
              <a:t>.</a:t>
            </a:r>
            <a:r>
              <a:rPr lang="zh-TW" altLang="en-US" b="1" dirty="0"/>
              <a:t> 存款業務證明</a:t>
            </a:r>
            <a:r>
              <a:rPr lang="en-US" altLang="zh-TW" b="1" dirty="0"/>
              <a:t>DBU </a:t>
            </a:r>
            <a:r>
              <a:rPr lang="zh-TW" altLang="en-US" b="1" dirty="0"/>
              <a:t>：</a:t>
            </a:r>
            <a:r>
              <a:rPr lang="en-US" altLang="zh-TW" b="1" dirty="0"/>
              <a:t> </a:t>
            </a:r>
            <a:r>
              <a:rPr lang="en-US" altLang="zh-TW" dirty="0"/>
              <a:t>DBU (Domestic Banking Unit</a:t>
            </a:r>
            <a:r>
              <a:rPr lang="zh-TW" altLang="en-US" dirty="0"/>
              <a:t>國內金融業務分行</a:t>
            </a:r>
            <a:r>
              <a:rPr lang="en-US" altLang="zh-TW" dirty="0"/>
              <a:t>)</a:t>
            </a:r>
            <a:r>
              <a:rPr lang="zh-TW" altLang="en-US" dirty="0"/>
              <a:t> 是指銀行的 </a:t>
            </a:r>
            <a:endParaRPr lang="en-US" altLang="zh-TW" dirty="0"/>
          </a:p>
          <a:p>
            <a:pPr lvl="0">
              <a:lnSpc>
                <a:spcPct val="150000"/>
              </a:lnSpc>
            </a:pPr>
            <a:r>
              <a:rPr lang="en-US" altLang="zh-TW" b="1" dirty="0"/>
              <a:t>     </a:t>
            </a:r>
            <a:r>
              <a:rPr lang="zh-TW" altLang="en-US" b="1" dirty="0"/>
              <a:t>國內營運部門</a:t>
            </a:r>
            <a:r>
              <a:rPr lang="zh-TW" altLang="en-US" dirty="0"/>
              <a:t>，處理</a:t>
            </a:r>
            <a:r>
              <a:rPr lang="zh-TW" altLang="en-US" b="1" dirty="0"/>
              <a:t>本國居民與企業的存款、貸款等金融業務</a:t>
            </a:r>
            <a:endParaRPr lang="en-US" altLang="zh-TW" dirty="0"/>
          </a:p>
          <a:p>
            <a:pPr lvl="0">
              <a:lnSpc>
                <a:spcPct val="150000"/>
              </a:lnSpc>
            </a:pPr>
            <a:r>
              <a:rPr lang="en-US" altLang="zh-TW" dirty="0"/>
              <a:t>     </a:t>
            </a:r>
            <a:r>
              <a:rPr lang="zh-TW" altLang="en-US" dirty="0"/>
              <a:t>開立</a:t>
            </a:r>
            <a:r>
              <a:rPr lang="en-US" altLang="zh-TW" dirty="0"/>
              <a:t>DBU</a:t>
            </a:r>
            <a:r>
              <a:rPr lang="zh-TW" altLang="en-US" dirty="0"/>
              <a:t>用途：</a:t>
            </a:r>
            <a:br>
              <a:rPr lang="en-US" altLang="zh-TW" dirty="0"/>
            </a:b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dirty="0"/>
              <a:t>用來證明存款餘額或交易紀錄，可用於國內貸款、移民、投標保證、財力證明等</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提供給</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台灣本地企業或機構作為財務信用的依據</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(3)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常用於個人申請房貸、企業信用評估、政府專案申請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89935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871970"/>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交易說明</a:t>
            </a:r>
            <a:r>
              <a:rPr lang="zh-TW" altLang="zh-TW" b="1" dirty="0"/>
              <a:t>：</a:t>
            </a:r>
            <a:r>
              <a:rPr lang="zh-TW" altLang="en-US" dirty="0"/>
              <a:t>申請／列印 台外幣存款餘額</a:t>
            </a:r>
            <a:endParaRPr lang="en-US" altLang="zh-TW" dirty="0"/>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3" name="圖片 2" descr="一張含有 文字, 螢幕擷取畫面, 字型, 數字 的圖片&#10;&#10;自動產生的描述">
            <a:extLst>
              <a:ext uri="{FF2B5EF4-FFF2-40B4-BE49-F238E27FC236}">
                <a16:creationId xmlns:a16="http://schemas.microsoft.com/office/drawing/2014/main" id="{43F855C3-CD55-0823-B125-6975EB8DA670}"/>
              </a:ext>
            </a:extLst>
          </p:cNvPr>
          <p:cNvPicPr>
            <a:picLocks noChangeAspect="1"/>
          </p:cNvPicPr>
          <p:nvPr/>
        </p:nvPicPr>
        <p:blipFill>
          <a:blip r:embed="rId4"/>
          <a:stretch>
            <a:fillRect/>
          </a:stretch>
        </p:blipFill>
        <p:spPr>
          <a:xfrm>
            <a:off x="1609255" y="2060848"/>
            <a:ext cx="6862114" cy="3192293"/>
          </a:xfrm>
          <a:prstGeom prst="rect">
            <a:avLst/>
          </a:prstGeom>
        </p:spPr>
      </p:pic>
    </p:spTree>
    <p:extLst>
      <p:ext uri="{BB962C8B-B14F-4D97-AF65-F5344CB8AC3E}">
        <p14:creationId xmlns:p14="http://schemas.microsoft.com/office/powerpoint/2010/main" val="2729206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 name="表格 2">
            <a:extLst>
              <a:ext uri="{FF2B5EF4-FFF2-40B4-BE49-F238E27FC236}">
                <a16:creationId xmlns:a16="http://schemas.microsoft.com/office/drawing/2014/main" id="{9E309C38-CD43-67CB-5CBE-68286D6FC091}"/>
              </a:ext>
            </a:extLst>
          </p:cNvPr>
          <p:cNvGraphicFramePr>
            <a:graphicFrameLocks noGrp="1"/>
          </p:cNvGraphicFramePr>
          <p:nvPr>
            <p:extLst>
              <p:ext uri="{D42A27DB-BD31-4B8C-83A1-F6EECF244321}">
                <p14:modId xmlns:p14="http://schemas.microsoft.com/office/powerpoint/2010/main" val="2242366183"/>
              </p:ext>
            </p:extLst>
          </p:nvPr>
        </p:nvGraphicFramePr>
        <p:xfrm>
          <a:off x="863848" y="1685327"/>
          <a:ext cx="8424936" cy="2985560"/>
        </p:xfrm>
        <a:graphic>
          <a:graphicData uri="http://schemas.openxmlformats.org/drawingml/2006/table">
            <a:tbl>
              <a:tblPr firstRow="1" bandRow="1">
                <a:tableStyleId>{85BE263C-DBD7-4A20-BB59-AAB30ACAA65A}</a:tableStyleId>
              </a:tblPr>
              <a:tblGrid>
                <a:gridCol w="2016224">
                  <a:extLst>
                    <a:ext uri="{9D8B030D-6E8A-4147-A177-3AD203B41FA5}">
                      <a16:colId xmlns:a16="http://schemas.microsoft.com/office/drawing/2014/main" val="411863840"/>
                    </a:ext>
                  </a:extLst>
                </a:gridCol>
                <a:gridCol w="3478299">
                  <a:extLst>
                    <a:ext uri="{9D8B030D-6E8A-4147-A177-3AD203B41FA5}">
                      <a16:colId xmlns:a16="http://schemas.microsoft.com/office/drawing/2014/main" val="2911032125"/>
                    </a:ext>
                  </a:extLst>
                </a:gridCol>
                <a:gridCol w="2930413">
                  <a:extLst>
                    <a:ext uri="{9D8B030D-6E8A-4147-A177-3AD203B41FA5}">
                      <a16:colId xmlns:a16="http://schemas.microsoft.com/office/drawing/2014/main" val="3054630867"/>
                    </a:ext>
                  </a:extLst>
                </a:gridCol>
              </a:tblGrid>
              <a:tr h="469096">
                <a:tc>
                  <a:txBody>
                    <a:bodyPr/>
                    <a:lstStyle/>
                    <a:p>
                      <a:pPr algn="l">
                        <a:lnSpc>
                          <a:spcPct val="150000"/>
                        </a:lnSpc>
                      </a:pPr>
                      <a:r>
                        <a:rPr lang="zh-TW" altLang="en-US" dirty="0"/>
                        <a:t>類別</a:t>
                      </a:r>
                    </a:p>
                  </a:txBody>
                  <a:tcPr/>
                </a:tc>
                <a:tc>
                  <a:txBody>
                    <a:bodyPr/>
                    <a:lstStyle/>
                    <a:p>
                      <a:pPr>
                        <a:lnSpc>
                          <a:spcPct val="150000"/>
                        </a:lnSpc>
                      </a:pPr>
                      <a:r>
                        <a:rPr lang="en-US" altLang="zh-TW" dirty="0"/>
                        <a:t>OBU </a:t>
                      </a:r>
                      <a:r>
                        <a:rPr lang="zh-TW" altLang="en-US" dirty="0"/>
                        <a:t>國際金融業務分行</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dirty="0"/>
                        <a:t>DBU</a:t>
                      </a:r>
                      <a:r>
                        <a:rPr lang="zh-TW" altLang="en-US" dirty="0"/>
                        <a:t>國內金融業務分行</a:t>
                      </a:r>
                    </a:p>
                  </a:txBody>
                  <a:tcPr/>
                </a:tc>
                <a:extLst>
                  <a:ext uri="{0D108BD9-81ED-4DB2-BD59-A6C34878D82A}">
                    <a16:rowId xmlns:a16="http://schemas.microsoft.com/office/drawing/2014/main" val="2499468365"/>
                  </a:ext>
                </a:extLst>
              </a:tr>
              <a:tr h="469096">
                <a:tc>
                  <a:txBody>
                    <a:bodyPr/>
                    <a:lstStyle/>
                    <a:p>
                      <a:r>
                        <a:rPr lang="zh-TW" altLang="en-US" dirty="0"/>
                        <a:t>服務對象</a:t>
                      </a:r>
                    </a:p>
                  </a:txBody>
                  <a:tcPr/>
                </a:tc>
                <a:tc>
                  <a:txBody>
                    <a:bodyPr/>
                    <a:lstStyle/>
                    <a:p>
                      <a:r>
                        <a:rPr lang="zh-TW" altLang="en-US" dirty="0"/>
                        <a:t>外籍個人、境外企業</a:t>
                      </a:r>
                    </a:p>
                  </a:txBody>
                  <a:tcPr/>
                </a:tc>
                <a:tc>
                  <a:txBody>
                    <a:bodyPr/>
                    <a:lstStyle/>
                    <a:p>
                      <a:r>
                        <a:rPr lang="zh-TW" altLang="en-US" dirty="0"/>
                        <a:t>台灣本地居民、企業</a:t>
                      </a:r>
                    </a:p>
                  </a:txBody>
                  <a:tcPr/>
                </a:tc>
                <a:extLst>
                  <a:ext uri="{0D108BD9-81ED-4DB2-BD59-A6C34878D82A}">
                    <a16:rowId xmlns:a16="http://schemas.microsoft.com/office/drawing/2014/main" val="1429785065"/>
                  </a:ext>
                </a:extLst>
              </a:tr>
              <a:tr h="469096">
                <a:tc>
                  <a:txBody>
                    <a:bodyPr/>
                    <a:lstStyle/>
                    <a:p>
                      <a:r>
                        <a:rPr lang="zh-TW" altLang="en-US" dirty="0"/>
                        <a:t>主要用途</a:t>
                      </a:r>
                    </a:p>
                  </a:txBody>
                  <a:tcPr/>
                </a:tc>
                <a:tc>
                  <a:txBody>
                    <a:bodyPr/>
                    <a:lstStyle/>
                    <a:p>
                      <a:r>
                        <a:rPr lang="zh-TW" altLang="en-US" dirty="0"/>
                        <a:t>國際貿易、跨國投資、海外授信</a:t>
                      </a:r>
                    </a:p>
                  </a:txBody>
                  <a:tcPr/>
                </a:tc>
                <a:tc>
                  <a:txBody>
                    <a:bodyPr/>
                    <a:lstStyle/>
                    <a:p>
                      <a:r>
                        <a:rPr lang="zh-TW" altLang="en-US" dirty="0"/>
                        <a:t>國內貸款、移民、財力證明</a:t>
                      </a:r>
                    </a:p>
                  </a:txBody>
                  <a:tcPr/>
                </a:tc>
                <a:extLst>
                  <a:ext uri="{0D108BD9-81ED-4DB2-BD59-A6C34878D82A}">
                    <a16:rowId xmlns:a16="http://schemas.microsoft.com/office/drawing/2014/main" val="3455527394"/>
                  </a:ext>
                </a:extLst>
              </a:tr>
              <a:tr h="469096">
                <a:tc>
                  <a:txBody>
                    <a:bodyPr/>
                    <a:lstStyle/>
                    <a:p>
                      <a:r>
                        <a:rPr lang="zh-TW" altLang="en-US" dirty="0"/>
                        <a:t>受監管機構</a:t>
                      </a:r>
                    </a:p>
                  </a:txBody>
                  <a:tcPr/>
                </a:tc>
                <a:tc>
                  <a:txBody>
                    <a:bodyPr/>
                    <a:lstStyle/>
                    <a:p>
                      <a:r>
                        <a:rPr lang="zh-TW" altLang="en-US" dirty="0"/>
                        <a:t>較寬鬆、受國際金融法規影響</a:t>
                      </a:r>
                    </a:p>
                  </a:txBody>
                  <a:tcPr/>
                </a:tc>
                <a:tc>
                  <a:txBody>
                    <a:bodyPr/>
                    <a:lstStyle/>
                    <a:p>
                      <a:r>
                        <a:rPr lang="zh-TW" altLang="en-US" dirty="0"/>
                        <a:t>受台灣金管會監管，法規較嚴格</a:t>
                      </a:r>
                    </a:p>
                  </a:txBody>
                  <a:tcPr/>
                </a:tc>
                <a:extLst>
                  <a:ext uri="{0D108BD9-81ED-4DB2-BD59-A6C34878D82A}">
                    <a16:rowId xmlns:a16="http://schemas.microsoft.com/office/drawing/2014/main" val="1199970311"/>
                  </a:ext>
                </a:extLst>
              </a:tr>
              <a:tr h="469096">
                <a:tc>
                  <a:txBody>
                    <a:bodyPr/>
                    <a:lstStyle/>
                    <a:p>
                      <a:r>
                        <a:rPr lang="zh-TW" altLang="en-US" dirty="0"/>
                        <a:t>稅務優惠</a:t>
                      </a:r>
                    </a:p>
                  </a:txBody>
                  <a:tcPr/>
                </a:tc>
                <a:tc>
                  <a:txBody>
                    <a:bodyPr/>
                    <a:lstStyle/>
                    <a:p>
                      <a:r>
                        <a:rPr lang="zh-TW" altLang="en-US" dirty="0"/>
                        <a:t>享有較低稅率或免稅</a:t>
                      </a:r>
                    </a:p>
                  </a:txBody>
                  <a:tcPr/>
                </a:tc>
                <a:tc>
                  <a:txBody>
                    <a:bodyPr/>
                    <a:lstStyle/>
                    <a:p>
                      <a:r>
                        <a:rPr lang="zh-TW" altLang="en-US" dirty="0"/>
                        <a:t>適用台灣稅制</a:t>
                      </a:r>
                    </a:p>
                  </a:txBody>
                  <a:tcPr/>
                </a:tc>
                <a:extLst>
                  <a:ext uri="{0D108BD9-81ED-4DB2-BD59-A6C34878D82A}">
                    <a16:rowId xmlns:a16="http://schemas.microsoft.com/office/drawing/2014/main" val="520756184"/>
                  </a:ext>
                </a:extLst>
              </a:tr>
              <a:tr h="469096">
                <a:tc>
                  <a:txBody>
                    <a:bodyPr/>
                    <a:lstStyle/>
                    <a:p>
                      <a:r>
                        <a:rPr lang="zh-TW" altLang="en-US" dirty="0"/>
                        <a:t>外匯限制</a:t>
                      </a:r>
                    </a:p>
                  </a:txBody>
                  <a:tcPr/>
                </a:tc>
                <a:tc>
                  <a:txBody>
                    <a:bodyPr/>
                    <a:lstStyle/>
                    <a:p>
                      <a:r>
                        <a:rPr lang="zh-TW" altLang="en-US" dirty="0"/>
                        <a:t>無外匯限制</a:t>
                      </a:r>
                    </a:p>
                  </a:txBody>
                  <a:tcPr/>
                </a:tc>
                <a:tc>
                  <a:txBody>
                    <a:bodyPr/>
                    <a:lstStyle/>
                    <a:p>
                      <a:r>
                        <a:rPr lang="zh-TW" altLang="en-US" dirty="0"/>
                        <a:t>受央行外匯管理規範</a:t>
                      </a:r>
                    </a:p>
                  </a:txBody>
                  <a:tcPr/>
                </a:tc>
                <a:extLst>
                  <a:ext uri="{0D108BD9-81ED-4DB2-BD59-A6C34878D82A}">
                    <a16:rowId xmlns:a16="http://schemas.microsoft.com/office/drawing/2014/main" val="4191131857"/>
                  </a:ext>
                </a:extLst>
              </a:tr>
            </a:tbl>
          </a:graphicData>
        </a:graphic>
      </p:graphicFrame>
    </p:spTree>
    <p:extLst>
      <p:ext uri="{BB962C8B-B14F-4D97-AF65-F5344CB8AC3E}">
        <p14:creationId xmlns:p14="http://schemas.microsoft.com/office/powerpoint/2010/main" val="3720337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559658"/>
            <a:ext cx="9001000" cy="2949462"/>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交易說明</a:t>
            </a:r>
            <a:r>
              <a:rPr lang="zh-TW" altLang="zh-TW" b="1" dirty="0"/>
              <a:t>：</a:t>
            </a:r>
            <a:r>
              <a:rPr lang="zh-TW" altLang="en-US" dirty="0"/>
              <a:t>客戶提出申請／列印，外幣資信證明／台幣存款業務證明</a:t>
            </a:r>
            <a:endParaRPr lang="en-US" altLang="zh-TW" dirty="0"/>
          </a:p>
          <a:p>
            <a:pPr lvl="0">
              <a:lnSpc>
                <a:spcPct val="150000"/>
              </a:lnSpc>
            </a:pPr>
            <a:r>
              <a:rPr lang="zh-TW" altLang="en-US" dirty="0"/>
              <a:t>    （餘額證明之金額為該帳戶前一營業日之存款餘額）</a:t>
            </a:r>
            <a:endParaRPr lang="en-US" altLang="zh-TW" dirty="0"/>
          </a:p>
          <a:p>
            <a:pPr lvl="0">
              <a:lnSpc>
                <a:spcPct val="150000"/>
              </a:lnSpc>
            </a:pP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帳號：提供資信證明</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帳號：提供存款業務證明</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b="1" dirty="0"/>
              <a:t>２</a:t>
            </a:r>
            <a:r>
              <a:rPr lang="en-US" altLang="zh-TW" b="1" dirty="0"/>
              <a:t>. </a:t>
            </a:r>
            <a:r>
              <a:rPr lang="zh-TW" altLang="en-US" b="1" dirty="0"/>
              <a:t>使用時機：</a:t>
            </a:r>
            <a:r>
              <a:rPr lang="zh-TW" altLang="en-US" dirty="0"/>
              <a:t>中台將每日以批次從核心中撈取各帳號的每日餘額，並儲存於中台供查詢。</a:t>
            </a:r>
            <a:endParaRPr lang="en-US" altLang="zh-TW" dirty="0"/>
          </a:p>
          <a:p>
            <a:pPr lvl="0">
              <a:lnSpc>
                <a:spcPct val="150000"/>
              </a:lnSpc>
            </a:pPr>
            <a:r>
              <a:rPr lang="zh-TW" altLang="en-US" dirty="0"/>
              <a:t>      台外幣活存／活儲／支存：中台發動批次，儲存各帳號每日餘額</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70013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7DAD874-68E9-744D-73ED-92101DBB48E2}"/>
              </a:ext>
            </a:extLst>
          </p:cNvPr>
          <p:cNvSpPr txBox="1"/>
          <p:nvPr/>
        </p:nvSpPr>
        <p:spPr>
          <a:xfrm>
            <a:off x="1194735" y="2085656"/>
            <a:ext cx="8351038" cy="1616661"/>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證明日時仍存續的帳號才可提供證明</a:t>
            </a:r>
            <a:endParaRPr lang="en-US" altLang="zh-TW" dirty="0">
              <a:solidFill>
                <a:srgbClr val="C00000"/>
              </a:solidFill>
            </a:endParaRPr>
          </a:p>
          <a:p>
            <a:pPr>
              <a:lnSpc>
                <a:spcPct val="150000"/>
              </a:lnSpc>
            </a:pPr>
            <a:r>
              <a:rPr lang="zh-TW" altLang="en-US" sz="1800" dirty="0"/>
              <a:t>     </a:t>
            </a:r>
            <a:r>
              <a:rPr lang="en-US" altLang="zh-TW" sz="1600" dirty="0"/>
              <a:t>OBU</a:t>
            </a:r>
            <a:r>
              <a:rPr lang="zh-TW" altLang="en-US" sz="1600" dirty="0"/>
              <a:t>法人戶存續的條件：可檢核的欄位為</a:t>
            </a:r>
            <a:r>
              <a:rPr lang="en-US" altLang="zh-TW" sz="1600" dirty="0"/>
              <a:t>CUSTOMER</a:t>
            </a:r>
            <a:br>
              <a:rPr lang="en-US" altLang="zh-TW" sz="1600" dirty="0"/>
            </a:br>
            <a:r>
              <a:rPr lang="zh-TW" altLang="en-US" sz="1600" dirty="0"/>
              <a:t>     </a:t>
            </a:r>
            <a:r>
              <a:rPr lang="en-US" altLang="zh-TW" sz="1600" dirty="0"/>
              <a:t>(1)</a:t>
            </a:r>
            <a:r>
              <a:rPr lang="zh-TW" altLang="en-US" sz="1600" dirty="0"/>
              <a:t> </a:t>
            </a:r>
            <a:r>
              <a:rPr lang="en-US" altLang="zh-TW" sz="1600" dirty="0"/>
              <a:t>OBU</a:t>
            </a:r>
            <a:r>
              <a:rPr lang="zh-TW" altLang="en-US" sz="1600" dirty="0"/>
              <a:t>存續證明為</a:t>
            </a:r>
            <a:r>
              <a:rPr lang="en-US" altLang="zh-TW" sz="1600" dirty="0"/>
              <a:t>“Y” </a:t>
            </a:r>
          </a:p>
          <a:p>
            <a:pPr>
              <a:lnSpc>
                <a:spcPct val="150000"/>
              </a:lnSpc>
            </a:pPr>
            <a:r>
              <a:rPr lang="zh-TW" altLang="en-US" sz="1600" dirty="0"/>
              <a:t>     </a:t>
            </a:r>
            <a:r>
              <a:rPr lang="en-US" altLang="zh-TW" sz="1600" dirty="0"/>
              <a:t>(2) OBU</a:t>
            </a:r>
            <a:r>
              <a:rPr lang="zh-TW" altLang="en-US" sz="1600" dirty="0"/>
              <a:t>存續證明核發日</a:t>
            </a:r>
            <a:r>
              <a:rPr lang="en-US" altLang="zh-TW" sz="1600" dirty="0"/>
              <a:t>“+1</a:t>
            </a:r>
            <a:r>
              <a:rPr lang="zh-TW" altLang="en-US" sz="1600" dirty="0"/>
              <a:t>年</a:t>
            </a:r>
            <a:r>
              <a:rPr lang="en-US" altLang="zh-TW" sz="1600" dirty="0"/>
              <a:t>”</a:t>
            </a:r>
            <a:r>
              <a:rPr lang="zh-TW" altLang="en-US" sz="1600" dirty="0"/>
              <a:t>內有效</a:t>
            </a:r>
            <a:endParaRPr lang="en-US" altLang="zh-TW" sz="1600" dirty="0">
              <a:solidFill>
                <a:srgbClr val="C00000"/>
              </a:solidFill>
            </a:endParaRPr>
          </a:p>
        </p:txBody>
      </p:sp>
    </p:spTree>
    <p:extLst>
      <p:ext uri="{BB962C8B-B14F-4D97-AF65-F5344CB8AC3E}">
        <p14:creationId xmlns:p14="http://schemas.microsoft.com/office/powerpoint/2010/main" val="2729206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7DAD874-68E9-744D-73ED-92101DBB48E2}"/>
              </a:ext>
            </a:extLst>
          </p:cNvPr>
          <p:cNvSpPr txBox="1"/>
          <p:nvPr/>
        </p:nvSpPr>
        <p:spPr>
          <a:xfrm>
            <a:off x="1194735" y="2085656"/>
            <a:ext cx="8351038" cy="831831"/>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各類帳戶狀態是否允許開立存款證明</a:t>
            </a:r>
            <a:br>
              <a:rPr lang="en-US" altLang="zh-TW" sz="1600" dirty="0"/>
            </a:br>
            <a:r>
              <a:rPr lang="zh-TW" altLang="en-US" sz="1600" dirty="0"/>
              <a:t>      </a:t>
            </a:r>
            <a:r>
              <a:rPr lang="en-US" altLang="zh-TW" sz="1600" dirty="0"/>
              <a:t>(1)</a:t>
            </a:r>
            <a:r>
              <a:rPr lang="zh-TW" altLang="en-US" sz="1600" dirty="0"/>
              <a:t> </a:t>
            </a:r>
            <a:r>
              <a:rPr lang="en-US" altLang="zh-TW" sz="1600" dirty="0"/>
              <a:t>OBU-</a:t>
            </a:r>
            <a:r>
              <a:rPr lang="zh-TW" altLang="en-US" sz="1600" dirty="0"/>
              <a:t>資信證明</a:t>
            </a:r>
            <a:endParaRPr lang="en-US" altLang="zh-TW" sz="1600" dirty="0"/>
          </a:p>
        </p:txBody>
      </p:sp>
      <p:graphicFrame>
        <p:nvGraphicFramePr>
          <p:cNvPr id="7" name="表格 6">
            <a:extLst>
              <a:ext uri="{FF2B5EF4-FFF2-40B4-BE49-F238E27FC236}">
                <a16:creationId xmlns:a16="http://schemas.microsoft.com/office/drawing/2014/main" id="{569A75F8-C681-EB6A-968D-4A759C3E22D9}"/>
              </a:ext>
            </a:extLst>
          </p:cNvPr>
          <p:cNvGraphicFramePr>
            <a:graphicFrameLocks noGrp="1"/>
          </p:cNvGraphicFramePr>
          <p:nvPr>
            <p:extLst>
              <p:ext uri="{D42A27DB-BD31-4B8C-83A1-F6EECF244321}">
                <p14:modId xmlns:p14="http://schemas.microsoft.com/office/powerpoint/2010/main" val="1289084768"/>
              </p:ext>
            </p:extLst>
          </p:nvPr>
        </p:nvGraphicFramePr>
        <p:xfrm>
          <a:off x="3600152" y="2693749"/>
          <a:ext cx="4770755" cy="2895600"/>
        </p:xfrm>
        <a:graphic>
          <a:graphicData uri="http://schemas.openxmlformats.org/drawingml/2006/table">
            <a:tbl>
              <a:tblPr firstRow="1" bandRow="1">
                <a:tableStyleId>{8A107856-5554-42FB-B03E-39F5DBC370BA}</a:tableStyleId>
              </a:tblPr>
              <a:tblGrid>
                <a:gridCol w="2248644">
                  <a:extLst>
                    <a:ext uri="{9D8B030D-6E8A-4147-A177-3AD203B41FA5}">
                      <a16:colId xmlns:a16="http://schemas.microsoft.com/office/drawing/2014/main" val="3003287980"/>
                    </a:ext>
                  </a:extLst>
                </a:gridCol>
                <a:gridCol w="2522111">
                  <a:extLst>
                    <a:ext uri="{9D8B030D-6E8A-4147-A177-3AD203B41FA5}">
                      <a16:colId xmlns:a16="http://schemas.microsoft.com/office/drawing/2014/main" val="2099564966"/>
                    </a:ext>
                  </a:extLst>
                </a:gridCol>
              </a:tblGrid>
              <a:tr h="0">
                <a:tc gridSpan="2">
                  <a:txBody>
                    <a:bodyPr/>
                    <a:lstStyle/>
                    <a:p>
                      <a:pPr marL="304800" indent="-304800" algn="ctr"/>
                      <a:r>
                        <a:rPr lang="en-US" sz="1200" kern="100" dirty="0">
                          <a:effectLst/>
                        </a:rPr>
                        <a:t>OBU-</a:t>
                      </a:r>
                      <a:r>
                        <a:rPr lang="zh-TW" sz="1200" kern="100" dirty="0">
                          <a:effectLst/>
                        </a:rPr>
                        <a:t>資信證明</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411168966"/>
                  </a:ext>
                </a:extLst>
              </a:tr>
              <a:tr h="0">
                <a:tc>
                  <a:txBody>
                    <a:bodyPr/>
                    <a:lstStyle/>
                    <a:p>
                      <a:pPr marL="304800" indent="-304800" algn="ctr"/>
                      <a:r>
                        <a:rPr lang="zh-TW" sz="1200" kern="100">
                          <a:effectLst/>
                        </a:rPr>
                        <a:t>可開立資信證明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ctr"/>
                      <a:r>
                        <a:rPr lang="zh-TW" sz="1200" kern="100">
                          <a:effectLst/>
                        </a:rPr>
                        <a:t>不可開立資信證明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700531072"/>
                  </a:ext>
                </a:extLst>
              </a:tr>
              <a:tr h="0">
                <a:tc>
                  <a:txBody>
                    <a:bodyPr/>
                    <a:lstStyle/>
                    <a:p>
                      <a:pPr marL="304800" indent="-304800"/>
                      <a:r>
                        <a:rPr lang="zh-TW" sz="1200" kern="100" dirty="0">
                          <a:effectLst/>
                        </a:rPr>
                        <a:t>行員戶</a:t>
                      </a:r>
                      <a:r>
                        <a:rPr lang="en-US" sz="1200" kern="100" dirty="0">
                          <a:effectLst/>
                        </a:rPr>
                        <a:t>- </a:t>
                      </a:r>
                      <a:r>
                        <a:rPr lang="zh-TW" sz="1200" kern="100" dirty="0">
                          <a:effectLst/>
                        </a:rPr>
                        <a:t>一般</a:t>
                      </a:r>
                    </a:p>
                    <a:p>
                      <a:pPr marL="304800" indent="-304800"/>
                      <a:r>
                        <a:rPr lang="en-US" sz="1100" kern="100" dirty="0">
                          <a:effectLst/>
                        </a:rPr>
                        <a:t>(</a:t>
                      </a:r>
                      <a:r>
                        <a:rPr lang="zh-TW" sz="1100" kern="100" dirty="0">
                          <a:effectLst/>
                        </a:rPr>
                        <a:t>限</a:t>
                      </a:r>
                      <a:r>
                        <a:rPr lang="en-US" sz="1100" kern="100" dirty="0">
                          <a:effectLst/>
                        </a:rPr>
                        <a:t> HR </a:t>
                      </a:r>
                      <a:r>
                        <a:rPr lang="zh-TW" sz="1100" kern="100" dirty="0">
                          <a:effectLst/>
                        </a:rPr>
                        <a:t>執行，分行不可開立</a:t>
                      </a:r>
                      <a:r>
                        <a:rPr lang="en-US" sz="1100" kern="100" dirty="0">
                          <a:effectLst/>
                        </a:rPr>
                        <a:t>)</a:t>
                      </a:r>
                      <a:endParaRPr lang="zh-TW" sz="1200" kern="100" dirty="0">
                        <a:effectLst/>
                      </a:endParaRPr>
                    </a:p>
                    <a:p>
                      <a:pPr marL="304800" indent="-304800"/>
                      <a:r>
                        <a:rPr lang="zh-TW" sz="1200" kern="100" dirty="0">
                          <a:effectLst/>
                        </a:rPr>
                        <a:t>行員戶</a:t>
                      </a:r>
                      <a:r>
                        <a:rPr lang="en-US" sz="1200" kern="100" dirty="0">
                          <a:effectLst/>
                        </a:rPr>
                        <a:t>-</a:t>
                      </a:r>
                      <a:r>
                        <a:rPr lang="zh-TW" sz="1200" kern="100" dirty="0">
                          <a:effectLst/>
                        </a:rPr>
                        <a:t>警工生</a:t>
                      </a:r>
                    </a:p>
                    <a:p>
                      <a:pPr marL="304800" indent="-304800"/>
                      <a:r>
                        <a:rPr lang="en-US" sz="1200" kern="100" dirty="0">
                          <a:effectLst/>
                        </a:rPr>
                        <a:t>(</a:t>
                      </a:r>
                      <a:r>
                        <a:rPr lang="zh-TW" sz="1200" kern="100" dirty="0">
                          <a:effectLst/>
                        </a:rPr>
                        <a:t>分行可開立</a:t>
                      </a:r>
                      <a:r>
                        <a:rPr lang="en-US" sz="12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凍結戶</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00280855"/>
                  </a:ext>
                </a:extLst>
              </a:tr>
              <a:tr h="0">
                <a:tc>
                  <a:txBody>
                    <a:bodyPr/>
                    <a:lstStyle/>
                    <a:p>
                      <a:pPr marL="304800" indent="-304800"/>
                      <a:r>
                        <a:rPr lang="zh-TW" sz="1200" kern="100" dirty="0">
                          <a:effectLst/>
                        </a:rPr>
                        <a:t>退休戶 </a:t>
                      </a:r>
                    </a:p>
                    <a:p>
                      <a:pPr marL="304800" indent="-304800"/>
                      <a:r>
                        <a:rPr lang="en-US" sz="1200" kern="100" dirty="0">
                          <a:effectLst/>
                        </a:rPr>
                        <a:t>(</a:t>
                      </a:r>
                      <a:r>
                        <a:rPr lang="zh-TW" sz="1200" kern="100" dirty="0">
                          <a:effectLst/>
                        </a:rPr>
                        <a:t>退休戶已確定會入核心，營業單位皆可開立，但須主管過卡授權</a:t>
                      </a:r>
                      <a:r>
                        <a:rPr lang="en-US" sz="12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有法院扣押已出帳</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62536984"/>
                  </a:ext>
                </a:extLst>
              </a:tr>
              <a:tr h="0">
                <a:tc>
                  <a:txBody>
                    <a:bodyPr/>
                    <a:lstStyle/>
                    <a:p>
                      <a:pPr marL="304800" indent="-304800"/>
                      <a:r>
                        <a:rPr lang="zh-TW" sz="1200" kern="100" dirty="0">
                          <a:effectLst/>
                        </a:rPr>
                        <a:t>留職停薪戶</a:t>
                      </a:r>
                    </a:p>
                    <a:p>
                      <a:pPr marL="304800" indent="-304800"/>
                      <a:r>
                        <a:rPr lang="en-US" sz="1100" kern="100" dirty="0">
                          <a:effectLst/>
                        </a:rPr>
                        <a:t>(</a:t>
                      </a:r>
                      <a:r>
                        <a:rPr lang="zh-TW" sz="1100" kern="100" dirty="0">
                          <a:effectLst/>
                        </a:rPr>
                        <a:t>限</a:t>
                      </a:r>
                      <a:r>
                        <a:rPr lang="en-US" sz="1100" kern="100" dirty="0">
                          <a:effectLst/>
                        </a:rPr>
                        <a:t> HR </a:t>
                      </a:r>
                      <a:r>
                        <a:rPr lang="zh-TW" sz="1100" kern="100" dirty="0">
                          <a:effectLst/>
                        </a:rPr>
                        <a:t>執行，分行不可開立</a:t>
                      </a:r>
                      <a:r>
                        <a:rPr lang="en-US" sz="11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有票據禁付已出帳</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118282788"/>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申請個資刪除者</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457781694"/>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有不配合定期審查之註記</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615220840"/>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可疑交易帳戶</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343336172"/>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dirty="0">
                          <a:effectLst/>
                        </a:rPr>
                        <a:t>禁止交易事故</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409404074"/>
                  </a:ext>
                </a:extLst>
              </a:tr>
            </a:tbl>
          </a:graphicData>
        </a:graphic>
      </p:graphicFrame>
    </p:spTree>
    <p:extLst>
      <p:ext uri="{BB962C8B-B14F-4D97-AF65-F5344CB8AC3E}">
        <p14:creationId xmlns:p14="http://schemas.microsoft.com/office/powerpoint/2010/main" val="2689952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7DAD874-68E9-744D-73ED-92101DBB48E2}"/>
              </a:ext>
            </a:extLst>
          </p:cNvPr>
          <p:cNvSpPr txBox="1"/>
          <p:nvPr/>
        </p:nvSpPr>
        <p:spPr>
          <a:xfrm>
            <a:off x="1194735" y="2085656"/>
            <a:ext cx="8351038" cy="831831"/>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各類帳戶狀態是否允許開立存款證明</a:t>
            </a:r>
            <a:r>
              <a:rPr lang="en-US" altLang="zh-TW" dirty="0">
                <a:solidFill>
                  <a:srgbClr val="C00000"/>
                </a:solidFill>
              </a:rPr>
              <a:t> </a:t>
            </a:r>
          </a:p>
          <a:p>
            <a:pPr>
              <a:lnSpc>
                <a:spcPct val="150000"/>
              </a:lnSpc>
            </a:pPr>
            <a:r>
              <a:rPr lang="en-US" altLang="zh-TW" sz="1600" dirty="0">
                <a:solidFill>
                  <a:srgbClr val="C00000"/>
                </a:solidFill>
              </a:rPr>
              <a:t>      </a:t>
            </a:r>
            <a:r>
              <a:rPr lang="en-US" altLang="zh-TW" sz="1600" dirty="0"/>
              <a:t>(2) DBU-</a:t>
            </a:r>
            <a:r>
              <a:rPr lang="zh-TW" altLang="en-US" sz="1600" dirty="0"/>
              <a:t>存款業務證明</a:t>
            </a:r>
            <a:endParaRPr lang="en-US" altLang="zh-TW" sz="1600" dirty="0"/>
          </a:p>
        </p:txBody>
      </p:sp>
      <p:graphicFrame>
        <p:nvGraphicFramePr>
          <p:cNvPr id="4" name="表格 3">
            <a:extLst>
              <a:ext uri="{FF2B5EF4-FFF2-40B4-BE49-F238E27FC236}">
                <a16:creationId xmlns:a16="http://schemas.microsoft.com/office/drawing/2014/main" id="{E3C29FB0-CCA5-5448-F8C3-0850474B7447}"/>
              </a:ext>
            </a:extLst>
          </p:cNvPr>
          <p:cNvGraphicFramePr>
            <a:graphicFrameLocks noGrp="1"/>
          </p:cNvGraphicFramePr>
          <p:nvPr>
            <p:extLst>
              <p:ext uri="{D42A27DB-BD31-4B8C-83A1-F6EECF244321}">
                <p14:modId xmlns:p14="http://schemas.microsoft.com/office/powerpoint/2010/main" val="3112021019"/>
              </p:ext>
            </p:extLst>
          </p:nvPr>
        </p:nvGraphicFramePr>
        <p:xfrm>
          <a:off x="3919862" y="2565608"/>
          <a:ext cx="5400600" cy="4175760"/>
        </p:xfrm>
        <a:graphic>
          <a:graphicData uri="http://schemas.openxmlformats.org/drawingml/2006/table">
            <a:tbl>
              <a:tblPr firstRow="1" firstCol="1" bandRow="1">
                <a:tableStyleId>{8A107856-5554-42FB-B03E-39F5DBC370BA}</a:tableStyleId>
              </a:tblPr>
              <a:tblGrid>
                <a:gridCol w="2402080">
                  <a:extLst>
                    <a:ext uri="{9D8B030D-6E8A-4147-A177-3AD203B41FA5}">
                      <a16:colId xmlns:a16="http://schemas.microsoft.com/office/drawing/2014/main" val="814425885"/>
                    </a:ext>
                  </a:extLst>
                </a:gridCol>
                <a:gridCol w="2998520">
                  <a:extLst>
                    <a:ext uri="{9D8B030D-6E8A-4147-A177-3AD203B41FA5}">
                      <a16:colId xmlns:a16="http://schemas.microsoft.com/office/drawing/2014/main" val="2374428375"/>
                    </a:ext>
                  </a:extLst>
                </a:gridCol>
              </a:tblGrid>
              <a:tr h="0">
                <a:tc gridSpan="2">
                  <a:txBody>
                    <a:bodyPr/>
                    <a:lstStyle/>
                    <a:p>
                      <a:pPr marL="304800" indent="-304800" algn="ctr"/>
                      <a:r>
                        <a:rPr lang="en-US" sz="1200" b="1" kern="100" dirty="0">
                          <a:effectLst/>
                        </a:rPr>
                        <a:t>DBU-</a:t>
                      </a:r>
                      <a:r>
                        <a:rPr lang="zh-TW" sz="1200" b="1" kern="100" dirty="0">
                          <a:effectLst/>
                        </a:rPr>
                        <a:t>存款業務證明</a:t>
                      </a:r>
                      <a:endParaRPr lang="zh-TW" sz="1200" b="1"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296732163"/>
                  </a:ext>
                </a:extLst>
              </a:tr>
              <a:tr h="0">
                <a:tc>
                  <a:txBody>
                    <a:bodyPr/>
                    <a:lstStyle/>
                    <a:p>
                      <a:pPr marL="304800" indent="-304800" algn="ctr"/>
                      <a:r>
                        <a:rPr lang="zh-TW" sz="1200" b="0" kern="100">
                          <a:effectLst/>
                        </a:rPr>
                        <a:t>可開立 存款業務證明</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ctr"/>
                      <a:r>
                        <a:rPr lang="zh-TW" sz="1200" b="0" kern="100">
                          <a:effectLst/>
                        </a:rPr>
                        <a:t>不可開立 存款業務證明</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77895599"/>
                  </a:ext>
                </a:extLst>
              </a:tr>
              <a:tr h="0">
                <a:tc>
                  <a:txBody>
                    <a:bodyPr/>
                    <a:lstStyle/>
                    <a:p>
                      <a:pPr marL="304800" indent="-304800"/>
                      <a:r>
                        <a:rPr lang="zh-TW" sz="1200" b="0" kern="100" dirty="0">
                          <a:effectLst/>
                        </a:rPr>
                        <a:t>行員戶</a:t>
                      </a:r>
                      <a:r>
                        <a:rPr lang="en-US" sz="1200" b="0" kern="100" dirty="0">
                          <a:effectLst/>
                        </a:rPr>
                        <a:t>- </a:t>
                      </a:r>
                      <a:r>
                        <a:rPr lang="zh-TW" sz="1200" b="0" kern="100" dirty="0">
                          <a:effectLst/>
                        </a:rPr>
                        <a:t>一般</a:t>
                      </a:r>
                    </a:p>
                    <a:p>
                      <a:pPr marL="304800" indent="-304800"/>
                      <a:r>
                        <a:rPr lang="en-US" sz="1100" b="0" kern="100" dirty="0">
                          <a:effectLst/>
                        </a:rPr>
                        <a:t>(</a:t>
                      </a:r>
                      <a:r>
                        <a:rPr lang="zh-TW" sz="1100" b="0" kern="100" dirty="0">
                          <a:effectLst/>
                        </a:rPr>
                        <a:t>限</a:t>
                      </a:r>
                      <a:r>
                        <a:rPr lang="en-US" sz="1100" b="0" kern="100" dirty="0">
                          <a:effectLst/>
                        </a:rPr>
                        <a:t> HR </a:t>
                      </a:r>
                      <a:r>
                        <a:rPr lang="zh-TW" sz="1100" b="0" kern="100" dirty="0">
                          <a:effectLst/>
                        </a:rPr>
                        <a:t>執行，分行不可開立</a:t>
                      </a:r>
                      <a:r>
                        <a:rPr lang="en-US" sz="1100" b="0" kern="100" dirty="0">
                          <a:effectLst/>
                        </a:rPr>
                        <a:t>)</a:t>
                      </a:r>
                      <a:endParaRPr lang="zh-TW" sz="1200" b="0" kern="100" dirty="0">
                        <a:effectLst/>
                      </a:endParaRPr>
                    </a:p>
                    <a:p>
                      <a:pPr marL="304800" indent="-304800"/>
                      <a:r>
                        <a:rPr lang="zh-TW" sz="1200" b="0" kern="100" dirty="0">
                          <a:effectLst/>
                        </a:rPr>
                        <a:t>行員戶</a:t>
                      </a:r>
                      <a:r>
                        <a:rPr lang="en-US" sz="1200" b="0" kern="100" dirty="0">
                          <a:effectLst/>
                        </a:rPr>
                        <a:t>-</a:t>
                      </a:r>
                      <a:r>
                        <a:rPr lang="zh-TW" sz="1200" b="0" kern="100" dirty="0">
                          <a:effectLst/>
                        </a:rPr>
                        <a:t>警工生</a:t>
                      </a:r>
                    </a:p>
                    <a:p>
                      <a:pPr marL="304800" indent="-304800"/>
                      <a:r>
                        <a:rPr lang="en-US" sz="1200" b="0" kern="100" dirty="0">
                          <a:effectLst/>
                        </a:rPr>
                        <a:t>(</a:t>
                      </a:r>
                      <a:r>
                        <a:rPr lang="zh-TW" sz="1200" b="0" kern="100" dirty="0">
                          <a:effectLst/>
                        </a:rPr>
                        <a:t>分行可開立</a:t>
                      </a:r>
                      <a:r>
                        <a:rPr lang="en-US" sz="1200" b="0" kern="100" dirty="0">
                          <a:effectLst/>
                        </a:rPr>
                        <a:t>)</a:t>
                      </a:r>
                      <a:endParaRPr lang="zh-TW" sz="1200" b="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凍結戶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669183769"/>
                  </a:ext>
                </a:extLst>
              </a:tr>
              <a:tr h="0">
                <a:tc>
                  <a:txBody>
                    <a:bodyPr/>
                    <a:lstStyle/>
                    <a:p>
                      <a:pPr marL="304800" indent="-304800"/>
                      <a:r>
                        <a:rPr lang="zh-TW" sz="1200" b="0" kern="100">
                          <a:effectLst/>
                        </a:rPr>
                        <a:t>退休戶 </a:t>
                      </a:r>
                    </a:p>
                    <a:p>
                      <a:pPr marL="304800" indent="-304800"/>
                      <a:r>
                        <a:rPr lang="en-US" sz="1200" b="0" kern="100">
                          <a:effectLst/>
                        </a:rPr>
                        <a:t>(</a:t>
                      </a:r>
                      <a:r>
                        <a:rPr lang="zh-TW" sz="1200" b="0" kern="100">
                          <a:effectLst/>
                        </a:rPr>
                        <a:t>退休戶已確定會入核心，營業單位皆可開立，但須主管過卡授權</a:t>
                      </a:r>
                      <a:r>
                        <a:rPr lang="en-US" sz="1200" b="0" kern="100">
                          <a:effectLst/>
                        </a:rPr>
                        <a:t>)</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有法院扣押已出帳</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193901141"/>
                  </a:ext>
                </a:extLst>
              </a:tr>
              <a:tr h="0">
                <a:tc>
                  <a:txBody>
                    <a:bodyPr/>
                    <a:lstStyle/>
                    <a:p>
                      <a:pPr marL="304800" indent="-304800"/>
                      <a:r>
                        <a:rPr lang="zh-TW" sz="1200" b="0" kern="100" dirty="0">
                          <a:effectLst/>
                        </a:rPr>
                        <a:t>留職停薪戶</a:t>
                      </a:r>
                    </a:p>
                    <a:p>
                      <a:pPr marL="304800" indent="-304800"/>
                      <a:r>
                        <a:rPr lang="en-US" sz="1100" b="0" kern="100" dirty="0">
                          <a:effectLst/>
                        </a:rPr>
                        <a:t>(</a:t>
                      </a:r>
                      <a:r>
                        <a:rPr lang="zh-TW" sz="1100" b="0" kern="100" dirty="0">
                          <a:effectLst/>
                        </a:rPr>
                        <a:t>限</a:t>
                      </a:r>
                      <a:r>
                        <a:rPr lang="en-US" sz="1100" b="0" kern="100" dirty="0">
                          <a:effectLst/>
                        </a:rPr>
                        <a:t> HR </a:t>
                      </a:r>
                      <a:r>
                        <a:rPr lang="zh-TW" sz="1100" b="0" kern="100" dirty="0">
                          <a:effectLst/>
                        </a:rPr>
                        <a:t>執行，分行不可開立</a:t>
                      </a:r>
                      <a:r>
                        <a:rPr lang="en-US" sz="1100" b="0" kern="100" dirty="0">
                          <a:effectLst/>
                        </a:rPr>
                        <a:t>)</a:t>
                      </a:r>
                      <a:endParaRPr lang="zh-TW" sz="1200" b="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有票據禁付已出帳</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576295650"/>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申請個資刪除者</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220098566"/>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有不配合定期審查之註記</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196715255"/>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可疑交易帳戶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400983913"/>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禁止交易事故</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326347418"/>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警示戶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563592529"/>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衍生管制帳戶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1694909385"/>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l"/>
                      <a:r>
                        <a:rPr lang="zh-TW" sz="1200" b="0" kern="100" dirty="0">
                          <a:effectLst/>
                          <a:latin typeface="+mn-ea"/>
                          <a:ea typeface="+mn-ea"/>
                        </a:rPr>
                        <a:t>經濟部登記之法人戶：須至經濟部商業司網站查詢公司狀況為「核准設立」</a:t>
                      </a:r>
                      <a:r>
                        <a:rPr lang="en-US" sz="1200" b="0" kern="100" dirty="0">
                          <a:effectLst/>
                          <a:latin typeface="+mn-ea"/>
                          <a:ea typeface="+mn-ea"/>
                        </a:rPr>
                        <a:t> (</a:t>
                      </a:r>
                      <a:r>
                        <a:rPr lang="zh-TW" sz="1200" b="0" kern="100" dirty="0">
                          <a:effectLst/>
                          <a:latin typeface="+mn-ea"/>
                          <a:ea typeface="+mn-ea"/>
                        </a:rPr>
                        <a:t>此規範為人工進行查詢，未來新系統上線也維持現行做法，故此處說明中台無須介入檢核此部分</a:t>
                      </a:r>
                      <a:r>
                        <a:rPr lang="en-US" sz="1200" b="0" kern="100" dirty="0">
                          <a:effectLst/>
                          <a:latin typeface="+mn-ea"/>
                          <a:ea typeface="+mn-ea"/>
                        </a:rPr>
                        <a:t>)</a:t>
                      </a:r>
                      <a:endParaRPr lang="zh-TW" sz="1200" b="0" kern="100" dirty="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val="1076021352"/>
                  </a:ext>
                </a:extLst>
              </a:tr>
            </a:tbl>
          </a:graphicData>
        </a:graphic>
      </p:graphicFrame>
      <p:sp>
        <p:nvSpPr>
          <p:cNvPr id="6" name="Rectangle 1">
            <a:extLst>
              <a:ext uri="{FF2B5EF4-FFF2-40B4-BE49-F238E27FC236}">
                <a16:creationId xmlns:a16="http://schemas.microsoft.com/office/drawing/2014/main" id="{8E7E4C31-598E-C092-880C-B845F4A2CE8F}"/>
              </a:ext>
            </a:extLst>
          </p:cNvPr>
          <p:cNvSpPr>
            <a:spLocks noChangeArrowheads="1"/>
          </p:cNvSpPr>
          <p:nvPr/>
        </p:nvSpPr>
        <p:spPr bwMode="auto">
          <a:xfrm>
            <a:off x="4371212" y="2912157"/>
            <a:ext cx="3327400" cy="793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171144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7DAD874-68E9-744D-73ED-92101DBB48E2}"/>
              </a:ext>
            </a:extLst>
          </p:cNvPr>
          <p:cNvSpPr txBox="1"/>
          <p:nvPr/>
        </p:nvSpPr>
        <p:spPr>
          <a:xfrm>
            <a:off x="1194735" y="2085656"/>
            <a:ext cx="8351038" cy="2487797"/>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移籍戶</a:t>
            </a:r>
            <a:r>
              <a:rPr lang="en-US" altLang="zh-TW" dirty="0">
                <a:solidFill>
                  <a:srgbClr val="C00000"/>
                </a:solidFill>
              </a:rPr>
              <a:t>(</a:t>
            </a:r>
            <a:r>
              <a:rPr lang="zh-TW" altLang="en-US" dirty="0">
                <a:solidFill>
                  <a:srgbClr val="C00000"/>
                </a:solidFill>
              </a:rPr>
              <a:t>新帳號</a:t>
            </a:r>
            <a:r>
              <a:rPr lang="en-US" altLang="zh-TW" dirty="0">
                <a:solidFill>
                  <a:srgbClr val="C00000"/>
                </a:solidFill>
              </a:rPr>
              <a:t>:</a:t>
            </a:r>
            <a:r>
              <a:rPr lang="en-US" altLang="zh-TW" dirty="0" err="1">
                <a:solidFill>
                  <a:srgbClr val="C00000"/>
                </a:solidFill>
              </a:rPr>
              <a:t>xxxxxxx</a:t>
            </a:r>
            <a:r>
              <a:rPr lang="en-US" altLang="zh-TW" dirty="0">
                <a:solidFill>
                  <a:srgbClr val="C00000"/>
                </a:solidFill>
              </a:rPr>
              <a:t>)</a:t>
            </a:r>
            <a:r>
              <a:rPr lang="zh-TW" altLang="en-US" dirty="0">
                <a:solidFill>
                  <a:srgbClr val="C00000"/>
                </a:solidFill>
              </a:rPr>
              <a:t>：</a:t>
            </a:r>
            <a:endParaRPr lang="en-US" altLang="zh-TW" dirty="0">
              <a:solidFill>
                <a:srgbClr val="C00000"/>
              </a:solidFill>
            </a:endParaRPr>
          </a:p>
          <a:p>
            <a:pPr>
              <a:lnSpc>
                <a:spcPct val="150000"/>
              </a:lnSpc>
            </a:pPr>
            <a:r>
              <a:rPr lang="zh-TW" altLang="en-US" sz="1600" dirty="0"/>
              <a:t>       移籍戶若帳號輸入舊帳號，需要顯示錯誤訊息：請用新移籍戶帳號</a:t>
            </a:r>
            <a:r>
              <a:rPr lang="en-US" altLang="zh-TW" sz="1600" dirty="0" err="1"/>
              <a:t>xxxxx</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行員戶申請存款證明：</a:t>
            </a:r>
            <a:br>
              <a:rPr lang="en-US" altLang="zh-TW" dirty="0">
                <a:solidFill>
                  <a:srgbClr val="C00000"/>
                </a:solidFill>
              </a:rPr>
            </a:br>
            <a:r>
              <a:rPr lang="zh-TW" altLang="en-US" dirty="0"/>
              <a:t>      </a:t>
            </a:r>
            <a:r>
              <a:rPr lang="zh-TW" altLang="en-US" sz="1600" dirty="0"/>
              <a:t>存款種類屬於行員儲蓄存款，查詢櫃員非</a:t>
            </a:r>
            <a:r>
              <a:rPr lang="en-US" altLang="zh-TW" sz="1600" dirty="0"/>
              <a:t>HR</a:t>
            </a:r>
            <a:r>
              <a:rPr lang="zh-TW" altLang="en-US" sz="1600" dirty="0"/>
              <a:t>部門，回覆錯誤訊息「行員儲蓄存款僅</a:t>
            </a:r>
            <a:br>
              <a:rPr lang="en-US" altLang="zh-TW" sz="1600" dirty="0"/>
            </a:br>
            <a:r>
              <a:rPr lang="zh-TW" altLang="en-US" sz="1600" dirty="0"/>
              <a:t>       </a:t>
            </a:r>
            <a:r>
              <a:rPr lang="en-US" altLang="zh-TW" sz="1600" dirty="0"/>
              <a:t>HR</a:t>
            </a:r>
            <a:r>
              <a:rPr lang="zh-TW" altLang="en-US" sz="1600" dirty="0"/>
              <a:t>部門可查詢」，結束交易</a:t>
            </a:r>
            <a:br>
              <a:rPr lang="en-US" altLang="zh-TW" dirty="0"/>
            </a:br>
            <a:endParaRPr lang="zh-TW" altLang="en-US" dirty="0"/>
          </a:p>
        </p:txBody>
      </p:sp>
      <p:sp>
        <p:nvSpPr>
          <p:cNvPr id="4" name="文字方塊 3">
            <a:extLst>
              <a:ext uri="{FF2B5EF4-FFF2-40B4-BE49-F238E27FC236}">
                <a16:creationId xmlns:a16="http://schemas.microsoft.com/office/drawing/2014/main" id="{0FBF5F8F-4A7D-7AC1-A63C-FD844B749B54}"/>
              </a:ext>
            </a:extLst>
          </p:cNvPr>
          <p:cNvSpPr txBox="1"/>
          <p:nvPr/>
        </p:nvSpPr>
        <p:spPr>
          <a:xfrm>
            <a:off x="6135283" y="4646106"/>
            <a:ext cx="2880320" cy="461665"/>
          </a:xfrm>
          <a:prstGeom prst="rect">
            <a:avLst/>
          </a:prstGeom>
          <a:noFill/>
        </p:spPr>
        <p:txBody>
          <a:bodyPr wrap="square" rtlCol="0">
            <a:spAutoFit/>
          </a:bodyPr>
          <a:lstStyle/>
          <a:p>
            <a:r>
              <a:rPr kumimoji="1" lang="zh-TW" altLang="en-US" sz="1200" dirty="0"/>
              <a:t>與</a:t>
            </a:r>
            <a:r>
              <a:rPr kumimoji="1" lang="en-US" altLang="zh-TW" sz="1200" dirty="0"/>
              <a:t>1.</a:t>
            </a:r>
            <a:r>
              <a:rPr kumimoji="1" lang="zh-TW" altLang="en-US" sz="1200" dirty="0"/>
              <a:t>存款餘額／存額證明 </a:t>
            </a:r>
            <a:r>
              <a:rPr kumimoji="1" lang="en-US" altLang="zh-TW" sz="1200" dirty="0"/>
              <a:t>(p7) </a:t>
            </a:r>
            <a:r>
              <a:rPr kumimoji="1" lang="zh-TW" altLang="en-US" sz="1200" dirty="0"/>
              <a:t>相同</a:t>
            </a:r>
            <a:br>
              <a:rPr kumimoji="1" lang="en-US" altLang="zh-TW" sz="1200" dirty="0"/>
            </a:br>
            <a:r>
              <a:rPr kumimoji="1" lang="zh-TW" altLang="en-US" sz="1200" dirty="0"/>
              <a:t>權限控管之建立？</a:t>
            </a:r>
          </a:p>
        </p:txBody>
      </p:sp>
    </p:spTree>
    <p:extLst>
      <p:ext uri="{BB962C8B-B14F-4D97-AF65-F5344CB8AC3E}">
        <p14:creationId xmlns:p14="http://schemas.microsoft.com/office/powerpoint/2010/main" val="404905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79625" y="2057717"/>
            <a:ext cx="9001000" cy="1711366"/>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證明種類</a:t>
            </a:r>
            <a:r>
              <a:rPr lang="zh-TW" altLang="zh-TW" b="1" dirty="0"/>
              <a:t>：</a:t>
            </a:r>
            <a:r>
              <a:rPr lang="zh-TW" altLang="en-US" dirty="0"/>
              <a:t>提供以下四種證明功能</a:t>
            </a:r>
            <a:endParaRPr lang="en-US" altLang="zh-TW" dirty="0"/>
          </a:p>
          <a:p>
            <a:pPr lvl="0">
              <a:lnSpc>
                <a:spcPct val="150000"/>
              </a:lnSpc>
            </a:pP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資信證明</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往來狀況</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資信證明</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餘額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(3)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存款業務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往來狀況</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		(4)</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存款業務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餘額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 </a:t>
            </a:r>
            <a:r>
              <a:rPr lang="en-US" altLang="zh-TW" b="1" dirty="0"/>
              <a:t>– </a:t>
            </a:r>
            <a:r>
              <a:rPr lang="zh-TW" altLang="en-US" b="1" dirty="0"/>
              <a:t>查詢畫面</a:t>
            </a:r>
            <a:endParaRPr lang="en-US" altLang="zh-TW" b="1" dirty="0"/>
          </a:p>
        </p:txBody>
      </p:sp>
      <p:graphicFrame>
        <p:nvGraphicFramePr>
          <p:cNvPr id="5" name="表格 4">
            <a:extLst>
              <a:ext uri="{FF2B5EF4-FFF2-40B4-BE49-F238E27FC236}">
                <a16:creationId xmlns:a16="http://schemas.microsoft.com/office/drawing/2014/main" id="{162DE12A-0A13-91BF-8E45-40C72D84D995}"/>
              </a:ext>
            </a:extLst>
          </p:cNvPr>
          <p:cNvGraphicFramePr>
            <a:graphicFrameLocks noGrp="1"/>
          </p:cNvGraphicFramePr>
          <p:nvPr>
            <p:extLst>
              <p:ext uri="{D42A27DB-BD31-4B8C-83A1-F6EECF244321}">
                <p14:modId xmlns:p14="http://schemas.microsoft.com/office/powerpoint/2010/main" val="2993672667"/>
              </p:ext>
            </p:extLst>
          </p:nvPr>
        </p:nvGraphicFramePr>
        <p:xfrm>
          <a:off x="1511920" y="3576568"/>
          <a:ext cx="5184576" cy="1066800"/>
        </p:xfrm>
        <a:graphic>
          <a:graphicData uri="http://schemas.openxmlformats.org/drawingml/2006/table">
            <a:tbl>
              <a:tblPr firstRow="1" firstCol="1" bandRow="1">
                <a:tableStyleId>{8A107856-5554-42FB-B03E-39F5DBC370BA}</a:tableStyleId>
              </a:tblPr>
              <a:tblGrid>
                <a:gridCol w="1016383">
                  <a:extLst>
                    <a:ext uri="{9D8B030D-6E8A-4147-A177-3AD203B41FA5}">
                      <a16:colId xmlns:a16="http://schemas.microsoft.com/office/drawing/2014/main" val="4076701548"/>
                    </a:ext>
                  </a:extLst>
                </a:gridCol>
                <a:gridCol w="768442">
                  <a:extLst>
                    <a:ext uri="{9D8B030D-6E8A-4147-A177-3AD203B41FA5}">
                      <a16:colId xmlns:a16="http://schemas.microsoft.com/office/drawing/2014/main" val="713995034"/>
                    </a:ext>
                  </a:extLst>
                </a:gridCol>
                <a:gridCol w="1016383">
                  <a:extLst>
                    <a:ext uri="{9D8B030D-6E8A-4147-A177-3AD203B41FA5}">
                      <a16:colId xmlns:a16="http://schemas.microsoft.com/office/drawing/2014/main" val="443994740"/>
                    </a:ext>
                  </a:extLst>
                </a:gridCol>
                <a:gridCol w="1191684">
                  <a:extLst>
                    <a:ext uri="{9D8B030D-6E8A-4147-A177-3AD203B41FA5}">
                      <a16:colId xmlns:a16="http://schemas.microsoft.com/office/drawing/2014/main" val="359392774"/>
                    </a:ext>
                  </a:extLst>
                </a:gridCol>
                <a:gridCol w="1191684">
                  <a:extLst>
                    <a:ext uri="{9D8B030D-6E8A-4147-A177-3AD203B41FA5}">
                      <a16:colId xmlns:a16="http://schemas.microsoft.com/office/drawing/2014/main" val="824333464"/>
                    </a:ext>
                  </a:extLst>
                </a:gridCol>
              </a:tblGrid>
              <a:tr h="203200">
                <a:tc>
                  <a:txBody>
                    <a:bodyPr/>
                    <a:lstStyle/>
                    <a:p>
                      <a:pPr marL="304800" indent="-304800" algn="ctr"/>
                      <a:r>
                        <a:rPr lang="zh-TW" sz="1400" kern="0">
                          <a:effectLst/>
                        </a:rPr>
                        <a:t>分行類型</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400" kern="0">
                          <a:effectLst/>
                        </a:rPr>
                        <a:t>證明種類</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a:txBody>
                    <a:bodyPr/>
                    <a:lstStyle/>
                    <a:p>
                      <a:pPr marL="304800" indent="-304800" algn="ctr"/>
                      <a:r>
                        <a:rPr lang="zh-TW" sz="1400" kern="0">
                          <a:effectLst/>
                        </a:rPr>
                        <a:t>存續狀況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存款餘額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466912471"/>
                  </a:ext>
                </a:extLst>
              </a:tr>
              <a:tr h="196850">
                <a:tc rowSpan="2">
                  <a:txBody>
                    <a:bodyPr/>
                    <a:lstStyle/>
                    <a:p>
                      <a:pPr marL="304800" indent="-304800" algn="ctr"/>
                      <a:r>
                        <a:rPr lang="en-US" sz="1400" kern="0">
                          <a:effectLst/>
                        </a:rPr>
                        <a:t>OBU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資信證明</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　</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91234173"/>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604248949"/>
                  </a:ext>
                </a:extLst>
              </a:tr>
              <a:tr h="196850">
                <a:tc rowSpan="2">
                  <a:txBody>
                    <a:bodyPr/>
                    <a:lstStyle/>
                    <a:p>
                      <a:pPr marL="304800" indent="-304800" algn="ctr"/>
                      <a:r>
                        <a:rPr lang="en-US" sz="1400" kern="0">
                          <a:effectLst/>
                        </a:rPr>
                        <a:t>DBU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存款業務</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dirty="0">
                          <a:effectLst/>
                        </a:rPr>
                        <a:t>V</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　</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2652999842"/>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dirty="0">
                          <a:effectLst/>
                        </a:rPr>
                        <a:t>V</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596893975"/>
                  </a:ext>
                </a:extLst>
              </a:tr>
            </a:tbl>
          </a:graphicData>
        </a:graphic>
      </p:graphicFrame>
    </p:spTree>
    <p:extLst>
      <p:ext uri="{BB962C8B-B14F-4D97-AF65-F5344CB8AC3E}">
        <p14:creationId xmlns:p14="http://schemas.microsoft.com/office/powerpoint/2010/main" val="2729206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79625" y="2057717"/>
            <a:ext cx="9001000" cy="1703351"/>
          </a:xfrm>
          <a:prstGeom prst="rect">
            <a:avLst/>
          </a:prstGeom>
          <a:noFill/>
        </p:spPr>
        <p:txBody>
          <a:bodyPr wrap="square">
            <a:spAutoFit/>
          </a:bodyPr>
          <a:lstStyle/>
          <a:p>
            <a:pPr lvl="0">
              <a:lnSpc>
                <a:spcPct val="150000"/>
              </a:lnSpc>
            </a:pPr>
            <a:r>
              <a:rPr lang="zh-TW" altLang="en-US" b="1" dirty="0"/>
              <a:t>２</a:t>
            </a:r>
            <a:r>
              <a:rPr lang="en-US" altLang="zh-TW" b="1" dirty="0"/>
              <a:t>. </a:t>
            </a:r>
            <a:r>
              <a:rPr lang="zh-TW" altLang="en-US" b="1" dirty="0"/>
              <a:t>帳號：</a:t>
            </a:r>
            <a:r>
              <a:rPr lang="zh-TW" altLang="en-US" dirty="0"/>
              <a:t>輸入欲證明的活存／活儲／支存帳號</a:t>
            </a:r>
            <a:endParaRPr lang="en-US" altLang="zh-TW" dirty="0"/>
          </a:p>
          <a:p>
            <a:pPr lvl="0">
              <a:lnSpc>
                <a:spcPct val="150000"/>
              </a:lnSpc>
            </a:pPr>
            <a:r>
              <a:rPr lang="zh-TW" altLang="en-US" dirty="0"/>
              <a:t>      </a:t>
            </a:r>
            <a:r>
              <a:rPr lang="en-US" altLang="zh-TW" dirty="0"/>
              <a:t>(1) </a:t>
            </a:r>
            <a:r>
              <a:rPr lang="zh-TW" altLang="en-US" dirty="0"/>
              <a:t>檢核：</a:t>
            </a:r>
            <a:br>
              <a:rPr lang="en-US" altLang="zh-TW" dirty="0"/>
            </a:br>
            <a:r>
              <a:rPr lang="zh-TW" altLang="en-US" dirty="0"/>
              <a:t>            </a:t>
            </a:r>
            <a:r>
              <a:rPr lang="en-US" altLang="zh-TW" dirty="0"/>
              <a:t>a.  </a:t>
            </a:r>
            <a:r>
              <a:rPr lang="zh-TW" altLang="en-US" dirty="0"/>
              <a:t>限輸入活存／活儲／支存帳號</a:t>
            </a:r>
            <a:endParaRPr lang="en-US" altLang="zh-TW" dirty="0"/>
          </a:p>
          <a:p>
            <a:pPr lvl="0">
              <a:lnSpc>
                <a:spcPct val="150000"/>
              </a:lnSpc>
            </a:pPr>
            <a:r>
              <a:rPr lang="en-US" altLang="zh-TW" dirty="0"/>
              <a:t>           </a:t>
            </a:r>
            <a:r>
              <a:rPr lang="zh-TW" altLang="en-US" dirty="0"/>
              <a:t> </a:t>
            </a:r>
            <a:r>
              <a:rPr lang="en-US" altLang="zh-TW" dirty="0"/>
              <a:t>b. </a:t>
            </a:r>
            <a:r>
              <a:rPr lang="zh-TW" altLang="en-US" dirty="0"/>
              <a:t>限證明種類的分行類型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graphicFrame>
        <p:nvGraphicFramePr>
          <p:cNvPr id="3" name="表格 2">
            <a:extLst>
              <a:ext uri="{FF2B5EF4-FFF2-40B4-BE49-F238E27FC236}">
                <a16:creationId xmlns:a16="http://schemas.microsoft.com/office/drawing/2014/main" id="{50DCDD72-B437-2699-51DA-F87E1E965A00}"/>
              </a:ext>
            </a:extLst>
          </p:cNvPr>
          <p:cNvGraphicFramePr>
            <a:graphicFrameLocks noGrp="1"/>
          </p:cNvGraphicFramePr>
          <p:nvPr>
            <p:extLst>
              <p:ext uri="{D42A27DB-BD31-4B8C-83A1-F6EECF244321}">
                <p14:modId xmlns:p14="http://schemas.microsoft.com/office/powerpoint/2010/main" val="421699163"/>
              </p:ext>
            </p:extLst>
          </p:nvPr>
        </p:nvGraphicFramePr>
        <p:xfrm>
          <a:off x="1943968" y="3971793"/>
          <a:ext cx="5760639" cy="1066800"/>
        </p:xfrm>
        <a:graphic>
          <a:graphicData uri="http://schemas.openxmlformats.org/drawingml/2006/table">
            <a:tbl>
              <a:tblPr firstRow="1" firstCol="1" bandRow="1">
                <a:tableStyleId>{8A107856-5554-42FB-B03E-39F5DBC370BA}</a:tableStyleId>
              </a:tblPr>
              <a:tblGrid>
                <a:gridCol w="1165307">
                  <a:extLst>
                    <a:ext uri="{9D8B030D-6E8A-4147-A177-3AD203B41FA5}">
                      <a16:colId xmlns:a16="http://schemas.microsoft.com/office/drawing/2014/main" val="2587647437"/>
                    </a:ext>
                  </a:extLst>
                </a:gridCol>
                <a:gridCol w="881035">
                  <a:extLst>
                    <a:ext uri="{9D8B030D-6E8A-4147-A177-3AD203B41FA5}">
                      <a16:colId xmlns:a16="http://schemas.microsoft.com/office/drawing/2014/main" val="2309594642"/>
                    </a:ext>
                  </a:extLst>
                </a:gridCol>
                <a:gridCol w="1165307">
                  <a:extLst>
                    <a:ext uri="{9D8B030D-6E8A-4147-A177-3AD203B41FA5}">
                      <a16:colId xmlns:a16="http://schemas.microsoft.com/office/drawing/2014/main" val="1014198795"/>
                    </a:ext>
                  </a:extLst>
                </a:gridCol>
                <a:gridCol w="2548990">
                  <a:extLst>
                    <a:ext uri="{9D8B030D-6E8A-4147-A177-3AD203B41FA5}">
                      <a16:colId xmlns:a16="http://schemas.microsoft.com/office/drawing/2014/main" val="281421201"/>
                    </a:ext>
                  </a:extLst>
                </a:gridCol>
              </a:tblGrid>
              <a:tr h="203200">
                <a:tc>
                  <a:txBody>
                    <a:bodyPr/>
                    <a:lstStyle/>
                    <a:p>
                      <a:pPr marL="304800" indent="-304800" algn="ctr"/>
                      <a:r>
                        <a:rPr lang="zh-TW" sz="1400" kern="0">
                          <a:effectLst/>
                        </a:rPr>
                        <a:t>分行類型</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400" kern="0">
                          <a:effectLst/>
                        </a:rPr>
                        <a:t>證明種類</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a:txBody>
                    <a:bodyPr/>
                    <a:lstStyle/>
                    <a:p>
                      <a:pPr marL="304800" indent="-304800" algn="ctr"/>
                      <a:r>
                        <a:rPr lang="zh-TW" sz="1400" kern="0">
                          <a:effectLst/>
                        </a:rPr>
                        <a:t>檢核</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731012535"/>
                  </a:ext>
                </a:extLst>
              </a:tr>
              <a:tr h="196850">
                <a:tc rowSpan="2">
                  <a:txBody>
                    <a:bodyPr/>
                    <a:lstStyle/>
                    <a:p>
                      <a:pPr marL="304800" indent="-304800" algn="ctr"/>
                      <a:r>
                        <a:rPr lang="en-US" sz="1400" kern="0">
                          <a:effectLst/>
                        </a:rPr>
                        <a:t>OBU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資信證明</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r>
                        <a:rPr lang="en-US" sz="1400" kern="0">
                          <a:effectLst/>
                        </a:rPr>
                        <a:t> (1)</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400" kern="0">
                          <a:effectLst/>
                        </a:rPr>
                        <a:t>限制輸入帳號應為</a:t>
                      </a:r>
                      <a:r>
                        <a:rPr lang="en-US" sz="1400" kern="0">
                          <a:effectLst/>
                        </a:rPr>
                        <a:t>OBU</a:t>
                      </a:r>
                      <a:r>
                        <a:rPr lang="zh-TW" sz="1400" kern="0">
                          <a:effectLst/>
                        </a:rPr>
                        <a:t>，非</a:t>
                      </a:r>
                      <a:r>
                        <a:rPr lang="en-US" sz="1400" kern="0">
                          <a:effectLst/>
                        </a:rPr>
                        <a:t> OBU </a:t>
                      </a:r>
                      <a:r>
                        <a:rPr lang="zh-TW" sz="1400" kern="0">
                          <a:effectLst/>
                        </a:rPr>
                        <a:t>帳號要顯示錯誤訊息</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3582805891"/>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r>
                        <a:rPr lang="en-US" sz="1400" kern="0">
                          <a:effectLst/>
                        </a:rPr>
                        <a:t>(2)</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extLst>
                  <a:ext uri="{0D108BD9-81ED-4DB2-BD59-A6C34878D82A}">
                    <a16:rowId xmlns:a16="http://schemas.microsoft.com/office/drawing/2014/main" val="3855638488"/>
                  </a:ext>
                </a:extLst>
              </a:tr>
              <a:tr h="196850">
                <a:tc rowSpan="2">
                  <a:txBody>
                    <a:bodyPr/>
                    <a:lstStyle/>
                    <a:p>
                      <a:pPr marL="304800" indent="-304800" algn="ctr"/>
                      <a:r>
                        <a:rPr lang="en-US" sz="1400" kern="0">
                          <a:effectLst/>
                        </a:rPr>
                        <a:t>DBU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dirty="0">
                          <a:effectLst/>
                        </a:rPr>
                        <a:t>存款業務</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r>
                        <a:rPr lang="en-US" sz="1400" kern="0">
                          <a:effectLst/>
                        </a:rPr>
                        <a:t> (3)</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400" kern="0">
                          <a:effectLst/>
                        </a:rPr>
                        <a:t>限制輸入帳號應為</a:t>
                      </a:r>
                      <a:r>
                        <a:rPr lang="en-US" sz="1400" kern="0">
                          <a:effectLst/>
                        </a:rPr>
                        <a:t>DBU</a:t>
                      </a:r>
                      <a:r>
                        <a:rPr lang="zh-TW" sz="1400" kern="0">
                          <a:effectLst/>
                        </a:rPr>
                        <a:t>，非</a:t>
                      </a:r>
                      <a:r>
                        <a:rPr lang="en-US" sz="1400" kern="0">
                          <a:effectLst/>
                        </a:rPr>
                        <a:t> DBU </a:t>
                      </a:r>
                      <a:r>
                        <a:rPr lang="zh-TW" sz="1400" kern="0">
                          <a:effectLst/>
                        </a:rPr>
                        <a:t>帳號要顯示錯誤訊息</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4293968462"/>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dirty="0">
                          <a:effectLst/>
                        </a:rPr>
                        <a:t>餘額</a:t>
                      </a:r>
                      <a:r>
                        <a:rPr lang="en-US" sz="1400" kern="0" dirty="0">
                          <a:effectLst/>
                        </a:rPr>
                        <a:t> (4)</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extLst>
                  <a:ext uri="{0D108BD9-81ED-4DB2-BD59-A6C34878D82A}">
                    <a16:rowId xmlns:a16="http://schemas.microsoft.com/office/drawing/2014/main" val="2188176294"/>
                  </a:ext>
                </a:extLst>
              </a:tr>
            </a:tbl>
          </a:graphicData>
        </a:graphic>
      </p:graphicFrame>
    </p:spTree>
    <p:extLst>
      <p:ext uri="{BB962C8B-B14F-4D97-AF65-F5344CB8AC3E}">
        <p14:creationId xmlns:p14="http://schemas.microsoft.com/office/powerpoint/2010/main" val="3703265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79625" y="2057717"/>
            <a:ext cx="9001000" cy="3364960"/>
          </a:xfrm>
          <a:prstGeom prst="rect">
            <a:avLst/>
          </a:prstGeom>
          <a:noFill/>
        </p:spPr>
        <p:txBody>
          <a:bodyPr wrap="square">
            <a:spAutoFit/>
          </a:bodyPr>
          <a:lstStyle/>
          <a:p>
            <a:pPr lvl="0">
              <a:lnSpc>
                <a:spcPct val="150000"/>
              </a:lnSpc>
            </a:pPr>
            <a:r>
              <a:rPr lang="zh-TW" altLang="en-US" b="1" dirty="0"/>
              <a:t>３</a:t>
            </a:r>
            <a:r>
              <a:rPr lang="en-US" altLang="zh-TW" b="1" dirty="0"/>
              <a:t>. </a:t>
            </a:r>
            <a:r>
              <a:rPr lang="zh-TW" altLang="en-US" b="1" dirty="0"/>
              <a:t>申請日期：</a:t>
            </a:r>
            <a:r>
              <a:rPr lang="zh-TW" altLang="en-US" dirty="0"/>
              <a:t>為系統營業日</a:t>
            </a:r>
            <a:endParaRPr lang="en-US" altLang="zh-TW" dirty="0"/>
          </a:p>
          <a:p>
            <a:pPr lvl="0">
              <a:lnSpc>
                <a:spcPct val="150000"/>
              </a:lnSpc>
            </a:pPr>
            <a:r>
              <a:rPr lang="zh-TW" altLang="en-US" b="1" dirty="0"/>
              <a:t>４</a:t>
            </a:r>
            <a:r>
              <a:rPr lang="en-US" altLang="zh-TW" b="1" dirty="0"/>
              <a:t>. </a:t>
            </a:r>
            <a:r>
              <a:rPr lang="zh-TW" altLang="en-US" b="1" dirty="0"/>
              <a:t>開戶日期：</a:t>
            </a:r>
            <a:r>
              <a:rPr lang="zh-TW" altLang="en-US" dirty="0"/>
              <a:t>帳號開戶日；若為多幣別帳號則取主帳號開戶日（開戶第一個幣別）</a:t>
            </a:r>
            <a:endParaRPr lang="en-US" altLang="zh-TW" dirty="0"/>
          </a:p>
          <a:p>
            <a:pPr lvl="0">
              <a:lnSpc>
                <a:spcPct val="150000"/>
              </a:lnSpc>
            </a:pPr>
            <a:r>
              <a:rPr lang="zh-TW" altLang="en-US" b="1" dirty="0"/>
              <a:t>５</a:t>
            </a:r>
            <a:r>
              <a:rPr lang="en-US" altLang="zh-TW" b="1" dirty="0"/>
              <a:t>. </a:t>
            </a:r>
            <a:r>
              <a:rPr lang="zh-TW" altLang="en-US" b="1" dirty="0"/>
              <a:t>戶名：</a:t>
            </a:r>
            <a:r>
              <a:rPr lang="zh-TW" altLang="en-US" dirty="0"/>
              <a:t>取得該帳號的戶名，帶出後不可修改</a:t>
            </a:r>
            <a:endParaRPr lang="en-US" altLang="zh-TW" dirty="0"/>
          </a:p>
          <a:p>
            <a:pPr>
              <a:lnSpc>
                <a:spcPct val="150000"/>
              </a:lnSpc>
            </a:pPr>
            <a:r>
              <a:rPr lang="zh-TW" altLang="en-US" b="1" dirty="0"/>
              <a:t>６</a:t>
            </a:r>
            <a:r>
              <a:rPr lang="en-US" altLang="zh-TW" b="1" dirty="0"/>
              <a:t>. </a:t>
            </a:r>
            <a:r>
              <a:rPr lang="zh-TW" altLang="en-US" b="1" dirty="0"/>
              <a:t>別名：</a:t>
            </a:r>
            <a:r>
              <a:rPr lang="zh-TW" altLang="en-US" dirty="0"/>
              <a:t>取得該帳號的別名，帶出後不可修改</a:t>
            </a:r>
            <a:endParaRPr lang="en-US" altLang="zh-TW" dirty="0"/>
          </a:p>
          <a:p>
            <a:pPr>
              <a:lnSpc>
                <a:spcPct val="150000"/>
              </a:lnSpc>
            </a:pPr>
            <a:r>
              <a:rPr lang="zh-TW" altLang="en-US" b="1" dirty="0"/>
              <a:t>７</a:t>
            </a:r>
            <a:r>
              <a:rPr lang="en-US" altLang="zh-TW" b="1" dirty="0"/>
              <a:t>. </a:t>
            </a:r>
            <a:r>
              <a:rPr lang="zh-TW" altLang="en-US" b="1" dirty="0"/>
              <a:t>證明幣別：</a:t>
            </a:r>
            <a:r>
              <a:rPr lang="zh-TW" altLang="en-US" dirty="0"/>
              <a:t>輸入欲證明的幣別</a:t>
            </a:r>
            <a:endParaRPr lang="en-US" altLang="zh-TW" dirty="0"/>
          </a:p>
          <a:p>
            <a:pPr>
              <a:lnSpc>
                <a:spcPct val="150000"/>
              </a:lnSpc>
            </a:pPr>
            <a:r>
              <a:rPr lang="zh-TW" altLang="en-US" b="1" dirty="0"/>
              <a:t>８</a:t>
            </a:r>
            <a:r>
              <a:rPr lang="en-US" altLang="zh-TW" b="1" dirty="0"/>
              <a:t>. </a:t>
            </a:r>
            <a:r>
              <a:rPr lang="zh-TW" altLang="en-US" b="1" dirty="0"/>
              <a:t>證明書語言版本：</a:t>
            </a:r>
            <a:r>
              <a:rPr lang="zh-TW" altLang="en-US" dirty="0"/>
              <a:t>提供中文＆英文可選擇；列印時將相關欄位傳送給外圍系統</a:t>
            </a:r>
            <a:endParaRPr lang="en-US" altLang="zh-TW" dirty="0"/>
          </a:p>
          <a:p>
            <a:pPr>
              <a:lnSpc>
                <a:spcPct val="150000"/>
              </a:lnSpc>
            </a:pPr>
            <a:r>
              <a:rPr lang="zh-TW" altLang="en-US" dirty="0"/>
              <a:t>      處理，中台僅提供欄位內容，證明書上的文字語言由外圍系統處理</a:t>
            </a:r>
            <a:endParaRPr lang="en-US" altLang="zh-TW" dirty="0"/>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spTree>
    <p:extLst>
      <p:ext uri="{BB962C8B-B14F-4D97-AF65-F5344CB8AC3E}">
        <p14:creationId xmlns:p14="http://schemas.microsoft.com/office/powerpoint/2010/main" val="332291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07864" y="2057717"/>
            <a:ext cx="9001000" cy="3365345"/>
          </a:xfrm>
          <a:prstGeom prst="rect">
            <a:avLst/>
          </a:prstGeom>
          <a:noFill/>
        </p:spPr>
        <p:txBody>
          <a:bodyPr wrap="square">
            <a:spAutoFit/>
          </a:bodyPr>
          <a:lstStyle/>
          <a:p>
            <a:pPr lvl="0">
              <a:lnSpc>
                <a:spcPct val="150000"/>
              </a:lnSpc>
            </a:pPr>
            <a:r>
              <a:rPr lang="zh-TW" altLang="en-US" b="1" dirty="0"/>
              <a:t>９</a:t>
            </a:r>
            <a:r>
              <a:rPr lang="en-US" altLang="zh-TW" b="1" dirty="0"/>
              <a:t>. </a:t>
            </a:r>
            <a:r>
              <a:rPr lang="zh-TW" altLang="en-US" b="1" dirty="0"/>
              <a:t>收取手續費：</a:t>
            </a:r>
            <a:r>
              <a:rPr lang="zh-TW" altLang="en-US" dirty="0">
                <a:solidFill>
                  <a:srgbClr val="C00000"/>
                </a:solidFill>
              </a:rPr>
              <a:t>邏輯同存款證明</a:t>
            </a:r>
            <a:endParaRPr lang="en-US" altLang="zh-TW" dirty="0">
              <a:solidFill>
                <a:srgbClr val="C00000"/>
              </a:solidFill>
            </a:endParaRPr>
          </a:p>
          <a:p>
            <a:pPr lvl="0">
              <a:lnSpc>
                <a:spcPct val="150000"/>
              </a:lnSpc>
            </a:pPr>
            <a:r>
              <a:rPr lang="zh-TW" altLang="en-US" dirty="0"/>
              <a:t>      收取手續費的計價方式 資信證明</a:t>
            </a:r>
            <a:r>
              <a:rPr lang="en-US" altLang="zh-TW" dirty="0"/>
              <a:t>OBU</a:t>
            </a:r>
            <a:r>
              <a:rPr lang="zh-TW" altLang="en-US" dirty="0"/>
              <a:t>＆存款業務證明</a:t>
            </a:r>
            <a:r>
              <a:rPr lang="en-US" altLang="zh-TW" dirty="0"/>
              <a:t>DBU</a:t>
            </a:r>
            <a:r>
              <a:rPr lang="zh-TW" altLang="en-US" dirty="0"/>
              <a:t>不同</a:t>
            </a:r>
            <a:endParaRPr lang="en-US" altLang="zh-TW" dirty="0"/>
          </a:p>
          <a:p>
            <a:pPr lvl="0">
              <a:lnSpc>
                <a:spcPct val="150000"/>
              </a:lnSpc>
            </a:pPr>
            <a:r>
              <a:rPr lang="en-US" altLang="zh-TW" dirty="0">
                <a:solidFill>
                  <a:srgbClr val="C00000"/>
                </a:solidFill>
              </a:rPr>
              <a:t>     </a:t>
            </a:r>
            <a:r>
              <a:rPr lang="zh-TW" altLang="en-US" dirty="0">
                <a:solidFill>
                  <a:srgbClr val="C00000"/>
                </a:solidFill>
              </a:rPr>
              <a:t>（價格以定價中心為準）</a:t>
            </a:r>
            <a:endParaRPr lang="en-US" altLang="zh-TW" dirty="0">
              <a:solidFill>
                <a:srgbClr val="C00000"/>
              </a:solidFill>
            </a:endParaRPr>
          </a:p>
          <a:p>
            <a:pPr lvl="0">
              <a:lnSpc>
                <a:spcPct val="150000"/>
              </a:lnSpc>
            </a:pPr>
            <a:endParaRPr lang="en-US" altLang="zh-TW" b="1" dirty="0">
              <a:solidFill>
                <a:srgbClr val="C00000"/>
              </a:solidFill>
            </a:endParaRPr>
          </a:p>
          <a:p>
            <a:pPr lvl="0">
              <a:lnSpc>
                <a:spcPct val="150000"/>
              </a:lnSpc>
            </a:pPr>
            <a:endParaRPr lang="en-US" altLang="zh-TW" b="1" dirty="0">
              <a:solidFill>
                <a:srgbClr val="C00000"/>
              </a:solidFill>
            </a:endParaRPr>
          </a:p>
          <a:p>
            <a:pPr lvl="0">
              <a:lnSpc>
                <a:spcPct val="150000"/>
              </a:lnSpc>
            </a:pPr>
            <a:endParaRPr lang="en-US" altLang="zh-TW" b="1" dirty="0">
              <a:solidFill>
                <a:srgbClr val="C00000"/>
              </a:solidFill>
            </a:endParaRPr>
          </a:p>
          <a:p>
            <a:pPr lvl="0">
              <a:lnSpc>
                <a:spcPct val="150000"/>
              </a:lnSpc>
            </a:pPr>
            <a:r>
              <a:rPr lang="en-US" altLang="zh-TW" b="1" dirty="0"/>
              <a:t>10 . </a:t>
            </a:r>
            <a:r>
              <a:rPr lang="zh-TW" altLang="en-US" b="1" dirty="0"/>
              <a:t>份數：</a:t>
            </a:r>
            <a:r>
              <a:rPr lang="zh-TW" altLang="en-US" dirty="0"/>
              <a:t>輸入證明要列印的份數</a:t>
            </a:r>
            <a:endParaRPr lang="en-US" altLang="zh-TW" dirty="0"/>
          </a:p>
          <a:p>
            <a:pPr lvl="0">
              <a:lnSpc>
                <a:spcPct val="150000"/>
              </a:lnSpc>
            </a:pPr>
            <a:r>
              <a:rPr lang="zh-TW" altLang="en-US" dirty="0"/>
              <a:t>       實際列印份數＝輸入份數＋</a:t>
            </a:r>
            <a:r>
              <a:rPr lang="en-US" altLang="zh-TW" dirty="0"/>
              <a:t>1</a:t>
            </a:r>
            <a:r>
              <a:rPr lang="zh-TW" altLang="en-US" dirty="0"/>
              <a:t>；最後一份作為銀行的留底聯，需有</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【留底聯】之字樣</a:t>
            </a:r>
            <a:r>
              <a:rPr lang="zh-TW" altLang="zh-TW" dirty="0">
                <a:effectLst/>
              </a:rPr>
              <a:t> </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graphicFrame>
        <p:nvGraphicFramePr>
          <p:cNvPr id="3" name="表格 2">
            <a:extLst>
              <a:ext uri="{FF2B5EF4-FFF2-40B4-BE49-F238E27FC236}">
                <a16:creationId xmlns:a16="http://schemas.microsoft.com/office/drawing/2014/main" id="{E86FD325-D86E-7A54-4CF4-9288B6049403}"/>
              </a:ext>
            </a:extLst>
          </p:cNvPr>
          <p:cNvGraphicFramePr>
            <a:graphicFrameLocks noGrp="1"/>
          </p:cNvGraphicFramePr>
          <p:nvPr>
            <p:extLst>
              <p:ext uri="{D42A27DB-BD31-4B8C-83A1-F6EECF244321}">
                <p14:modId xmlns:p14="http://schemas.microsoft.com/office/powerpoint/2010/main" val="1126503170"/>
              </p:ext>
            </p:extLst>
          </p:nvPr>
        </p:nvGraphicFramePr>
        <p:xfrm>
          <a:off x="4032200" y="3055173"/>
          <a:ext cx="5256585" cy="1384300"/>
        </p:xfrm>
        <a:graphic>
          <a:graphicData uri="http://schemas.openxmlformats.org/drawingml/2006/table">
            <a:tbl>
              <a:tblPr firstRow="1" firstCol="1" bandRow="1">
                <a:tableStyleId>{8A107856-5554-42FB-B03E-39F5DBC370BA}</a:tableStyleId>
              </a:tblPr>
              <a:tblGrid>
                <a:gridCol w="863062">
                  <a:extLst>
                    <a:ext uri="{9D8B030D-6E8A-4147-A177-3AD203B41FA5}">
                      <a16:colId xmlns:a16="http://schemas.microsoft.com/office/drawing/2014/main" val="2809707856"/>
                    </a:ext>
                  </a:extLst>
                </a:gridCol>
                <a:gridCol w="863062">
                  <a:extLst>
                    <a:ext uri="{9D8B030D-6E8A-4147-A177-3AD203B41FA5}">
                      <a16:colId xmlns:a16="http://schemas.microsoft.com/office/drawing/2014/main" val="893123832"/>
                    </a:ext>
                  </a:extLst>
                </a:gridCol>
                <a:gridCol w="863062">
                  <a:extLst>
                    <a:ext uri="{9D8B030D-6E8A-4147-A177-3AD203B41FA5}">
                      <a16:colId xmlns:a16="http://schemas.microsoft.com/office/drawing/2014/main" val="82114091"/>
                    </a:ext>
                  </a:extLst>
                </a:gridCol>
                <a:gridCol w="1328979">
                  <a:extLst>
                    <a:ext uri="{9D8B030D-6E8A-4147-A177-3AD203B41FA5}">
                      <a16:colId xmlns:a16="http://schemas.microsoft.com/office/drawing/2014/main" val="217708664"/>
                    </a:ext>
                  </a:extLst>
                </a:gridCol>
                <a:gridCol w="1338420">
                  <a:extLst>
                    <a:ext uri="{9D8B030D-6E8A-4147-A177-3AD203B41FA5}">
                      <a16:colId xmlns:a16="http://schemas.microsoft.com/office/drawing/2014/main" val="991510395"/>
                    </a:ext>
                  </a:extLst>
                </a:gridCol>
              </a:tblGrid>
              <a:tr h="203200">
                <a:tc>
                  <a:txBody>
                    <a:bodyPr/>
                    <a:lstStyle/>
                    <a:p>
                      <a:pPr marL="304800" indent="-304800" algn="ctr"/>
                      <a:r>
                        <a:rPr lang="zh-TW" sz="1200" kern="0">
                          <a:effectLst/>
                        </a:rPr>
                        <a:t>分行類型</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200" kern="0">
                          <a:effectLst/>
                        </a:rPr>
                        <a:t>證明種類</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gridSpan="2">
                  <a:txBody>
                    <a:bodyPr/>
                    <a:lstStyle/>
                    <a:p>
                      <a:pPr marL="304800" indent="-304800" algn="ctr"/>
                      <a:r>
                        <a:rPr lang="zh-TW" sz="1200" kern="0">
                          <a:effectLst/>
                        </a:rPr>
                        <a:t>收手續費</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extLst>
                  <a:ext uri="{0D108BD9-81ED-4DB2-BD59-A6C34878D82A}">
                    <a16:rowId xmlns:a16="http://schemas.microsoft.com/office/drawing/2014/main" val="1395306795"/>
                  </a:ext>
                </a:extLst>
              </a:tr>
              <a:tr h="590550">
                <a:tc rowSpan="2">
                  <a:txBody>
                    <a:bodyPr/>
                    <a:lstStyle/>
                    <a:p>
                      <a:pPr marL="304800" indent="-304800" algn="ctr"/>
                      <a:r>
                        <a:rPr lang="en-US" sz="1200" kern="0">
                          <a:effectLst/>
                        </a:rPr>
                        <a:t>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200" kern="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200" kern="0">
                          <a:effectLst/>
                        </a:rPr>
                        <a:t>往來狀況</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l"/>
                      <a:r>
                        <a:rPr lang="zh-TW" sz="1200" kern="0" dirty="0">
                          <a:effectLst/>
                          <a:latin typeface="+mn-ea"/>
                          <a:ea typeface="+mn-ea"/>
                        </a:rPr>
                        <a:t>申請</a:t>
                      </a:r>
                      <a:r>
                        <a:rPr lang="en-US" sz="1200" kern="0" dirty="0">
                          <a:effectLst/>
                          <a:latin typeface="+mn-ea"/>
                          <a:ea typeface="+mn-ea"/>
                        </a:rPr>
                        <a:t> 5 </a:t>
                      </a:r>
                      <a:r>
                        <a:rPr lang="zh-TW" sz="1200" kern="0" dirty="0">
                          <a:effectLst/>
                          <a:latin typeface="+mn-ea"/>
                          <a:ea typeface="+mn-ea"/>
                        </a:rPr>
                        <a:t>份之內一次收</a:t>
                      </a:r>
                      <a:r>
                        <a:rPr lang="en-US" sz="1200" kern="0" dirty="0">
                          <a:effectLst/>
                          <a:latin typeface="+mn-ea"/>
                          <a:ea typeface="+mn-ea"/>
                        </a:rPr>
                        <a:t> USD 15.00</a:t>
                      </a:r>
                      <a:endParaRPr lang="zh-TW" sz="1200" kern="100" dirty="0">
                        <a:effectLst/>
                        <a:latin typeface="+mn-ea"/>
                        <a:ea typeface="+mn-ea"/>
                        <a:cs typeface="Arial" panose="020B0604020202020204" pitchFamily="34" charset="0"/>
                      </a:endParaRPr>
                    </a:p>
                  </a:txBody>
                  <a:tcPr marL="17780" marR="17780" marT="0" marB="0" anchor="ctr"/>
                </a:tc>
                <a:tc rowSpan="2">
                  <a:txBody>
                    <a:bodyPr/>
                    <a:lstStyle/>
                    <a:p>
                      <a:pPr marL="304800" indent="-304800"/>
                      <a:r>
                        <a:rPr lang="zh-TW" sz="1200" kern="0" dirty="0">
                          <a:effectLst/>
                        </a:rPr>
                        <a:t>超過</a:t>
                      </a:r>
                      <a:r>
                        <a:rPr lang="en-US" sz="1200" kern="0" dirty="0">
                          <a:effectLst/>
                        </a:rPr>
                        <a:t> 5 </a:t>
                      </a:r>
                      <a:r>
                        <a:rPr lang="zh-TW" sz="1200" kern="0" dirty="0">
                          <a:effectLst/>
                        </a:rPr>
                        <a:t>份每一份</a:t>
                      </a:r>
                      <a:br>
                        <a:rPr lang="en-US" altLang="zh-TW" sz="1200" kern="0" dirty="0">
                          <a:effectLst/>
                        </a:rPr>
                      </a:br>
                      <a:r>
                        <a:rPr lang="zh-TW" sz="1200" kern="0" dirty="0">
                          <a:effectLst/>
                        </a:rPr>
                        <a:t>加收</a:t>
                      </a:r>
                      <a:r>
                        <a:rPr lang="en-US" sz="1200" kern="0" dirty="0">
                          <a:effectLst/>
                        </a:rPr>
                        <a:t> USD 5.00</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04217840"/>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200" kern="0">
                          <a:effectLst/>
                        </a:rPr>
                        <a:t>餘額</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639194524"/>
                  </a:ext>
                </a:extLst>
              </a:tr>
              <a:tr h="196850">
                <a:tc rowSpan="2">
                  <a:txBody>
                    <a:bodyPr/>
                    <a:lstStyle/>
                    <a:p>
                      <a:pPr marL="304800" indent="-304800" algn="ctr"/>
                      <a:r>
                        <a:rPr lang="en-US" sz="1200" kern="0">
                          <a:effectLst/>
                        </a:rPr>
                        <a:t>DBU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200" kern="0" dirty="0">
                          <a:effectLst/>
                        </a:rPr>
                        <a:t>存款業務</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200" kern="0">
                          <a:effectLst/>
                        </a:rPr>
                        <a:t>往來狀況</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200" kern="0" dirty="0">
                          <a:effectLst/>
                        </a:rPr>
                        <a:t>每一份</a:t>
                      </a:r>
                      <a:r>
                        <a:rPr lang="en-US" altLang="zh-TW" sz="1200" kern="0" dirty="0">
                          <a:effectLst/>
                        </a:rPr>
                        <a:t>NTD</a:t>
                      </a:r>
                      <a:r>
                        <a:rPr lang="en-US" sz="1200" kern="0" dirty="0">
                          <a:effectLst/>
                        </a:rPr>
                        <a:t> 100 </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200" kern="0" dirty="0">
                          <a:effectLst/>
                        </a:rPr>
                        <a:t>每多加一份加收</a:t>
                      </a:r>
                      <a:r>
                        <a:rPr lang="en-US" altLang="zh-TW" sz="1200" kern="0" dirty="0">
                          <a:effectLst/>
                        </a:rPr>
                        <a:t>NTD</a:t>
                      </a:r>
                      <a:r>
                        <a:rPr lang="en-US" sz="1200" kern="0" dirty="0">
                          <a:effectLst/>
                        </a:rPr>
                        <a:t> 30 </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000767483"/>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200" kern="0" dirty="0">
                          <a:effectLst/>
                        </a:rPr>
                        <a:t>餘額</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56422447"/>
                  </a:ext>
                </a:extLst>
              </a:tr>
            </a:tbl>
          </a:graphicData>
        </a:graphic>
      </p:graphicFrame>
    </p:spTree>
    <p:extLst>
      <p:ext uri="{BB962C8B-B14F-4D97-AF65-F5344CB8AC3E}">
        <p14:creationId xmlns:p14="http://schemas.microsoft.com/office/powerpoint/2010/main" val="70146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1287468"/>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使用時機：</a:t>
            </a:r>
            <a:r>
              <a:rPr lang="zh-TW" altLang="en-US" dirty="0"/>
              <a:t>中台將每日以批次從核心中撈取各帳號的每日餘額，</a:t>
            </a:r>
            <a:br>
              <a:rPr lang="en-US" altLang="zh-TW" dirty="0"/>
            </a:br>
            <a:r>
              <a:rPr lang="en-US" altLang="zh-TW" dirty="0"/>
              <a:t>	</a:t>
            </a:r>
            <a:r>
              <a:rPr lang="zh-TW" altLang="en-US" dirty="0"/>
              <a:t>         並儲存於中台以供查詢。</a:t>
            </a:r>
            <a:br>
              <a:rPr lang="en-US" altLang="zh-TW" dirty="0"/>
            </a:b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71ABD8DE-7228-4C3F-AAA0-000597F381DB}"/>
              </a:ext>
            </a:extLst>
          </p:cNvPr>
          <p:cNvSpPr txBox="1"/>
          <p:nvPr/>
        </p:nvSpPr>
        <p:spPr>
          <a:xfrm>
            <a:off x="1090606" y="2417403"/>
            <a:ext cx="8270187" cy="17095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dirty="0">
                <a:solidFill>
                  <a:srgbClr val="C00000"/>
                </a:solidFill>
              </a:rPr>
              <a:t>台外幣活存</a:t>
            </a:r>
            <a:r>
              <a:rPr lang="en-US" altLang="zh-TW" dirty="0">
                <a:solidFill>
                  <a:srgbClr val="C00000"/>
                </a:solidFill>
              </a:rPr>
              <a:t>/</a:t>
            </a:r>
            <a:r>
              <a:rPr lang="zh-TW" altLang="en-US" dirty="0">
                <a:solidFill>
                  <a:srgbClr val="C00000"/>
                </a:solidFill>
              </a:rPr>
              <a:t>活儲</a:t>
            </a:r>
            <a:r>
              <a:rPr lang="en-US" altLang="zh-TW" dirty="0">
                <a:solidFill>
                  <a:srgbClr val="C00000"/>
                </a:solidFill>
              </a:rPr>
              <a:t>/</a:t>
            </a:r>
            <a:r>
              <a:rPr lang="zh-TW" altLang="en-US" dirty="0">
                <a:solidFill>
                  <a:srgbClr val="C00000"/>
                </a:solidFill>
              </a:rPr>
              <a:t>支存：</a:t>
            </a:r>
            <a:r>
              <a:rPr lang="zh-TW" altLang="en-US" dirty="0"/>
              <a:t>中台發動批次，儲存各帳號每日餘額</a:t>
            </a:r>
            <a:endParaRPr lang="en-US" altLang="zh-TW" dirty="0"/>
          </a:p>
          <a:p>
            <a:pPr marL="285750" indent="-285750">
              <a:lnSpc>
                <a:spcPct val="150000"/>
              </a:lnSpc>
              <a:buFont typeface="Arial" panose="020B0604020202020204" pitchFamily="34" charset="0"/>
              <a:buChar char="•"/>
            </a:pPr>
            <a:r>
              <a:rPr lang="zh-TW" altLang="en-US" dirty="0">
                <a:solidFill>
                  <a:srgbClr val="C00000"/>
                </a:solidFill>
              </a:rPr>
              <a:t>台外幣定存帳號：</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dirty="0"/>
          </a:p>
        </p:txBody>
      </p:sp>
    </p:spTree>
    <p:extLst>
      <p:ext uri="{BB962C8B-B14F-4D97-AF65-F5344CB8AC3E}">
        <p14:creationId xmlns:p14="http://schemas.microsoft.com/office/powerpoint/2010/main" val="1484057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79625" y="2057717"/>
            <a:ext cx="9001000" cy="3364960"/>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種類</a:t>
            </a:r>
            <a:r>
              <a:rPr lang="zh-TW" altLang="zh-TW" b="1" dirty="0"/>
              <a:t>：</a:t>
            </a:r>
            <a:r>
              <a:rPr lang="zh-TW" altLang="en-US" dirty="0"/>
              <a:t>帶出帳號之產品種類</a:t>
            </a:r>
            <a:endParaRPr lang="en-US" altLang="zh-TW" dirty="0"/>
          </a:p>
          <a:p>
            <a:pPr>
              <a:lnSpc>
                <a:spcPct val="150000"/>
              </a:lnSpc>
            </a:pPr>
            <a:r>
              <a:rPr lang="zh-TW" altLang="en-US" b="1" dirty="0"/>
              <a:t>２</a:t>
            </a:r>
            <a:r>
              <a:rPr lang="en-US" altLang="zh-TW" b="1" dirty="0"/>
              <a:t>. </a:t>
            </a:r>
            <a:r>
              <a:rPr lang="zh-TW" altLang="en-US" b="1" dirty="0"/>
              <a:t>帳號</a:t>
            </a:r>
            <a:r>
              <a:rPr lang="zh-TW" altLang="zh-TW" b="1" dirty="0"/>
              <a:t>：</a:t>
            </a:r>
            <a:r>
              <a:rPr lang="zh-TW" altLang="en-US" dirty="0"/>
              <a:t>若為台幣帳號，則顯示該帳號；外幣多幣別帳號則只顯示主帳號</a:t>
            </a:r>
            <a:endParaRPr lang="en-US" altLang="zh-TW" dirty="0"/>
          </a:p>
          <a:p>
            <a:pPr>
              <a:lnSpc>
                <a:spcPct val="150000"/>
              </a:lnSpc>
            </a:pPr>
            <a:r>
              <a:rPr lang="zh-TW" altLang="en-US" b="1" dirty="0"/>
              <a:t>３</a:t>
            </a:r>
            <a:r>
              <a:rPr lang="en-US" altLang="zh-TW" b="1" dirty="0"/>
              <a:t>. </a:t>
            </a:r>
            <a:r>
              <a:rPr lang="zh-TW" altLang="en-US" b="1" dirty="0"/>
              <a:t>幣別</a:t>
            </a:r>
            <a:r>
              <a:rPr lang="zh-TW" altLang="zh-TW" b="1" dirty="0"/>
              <a:t>：</a:t>
            </a:r>
            <a:r>
              <a:rPr lang="zh-TW" altLang="en-US" dirty="0"/>
              <a:t>台幣顯示</a:t>
            </a:r>
            <a:r>
              <a:rPr lang="en-US" altLang="zh-TW" dirty="0"/>
              <a:t>TWD</a:t>
            </a:r>
            <a:r>
              <a:rPr lang="zh-TW" altLang="en-US" dirty="0"/>
              <a:t>；外幣則顯示主帳號下的各幣別</a:t>
            </a:r>
            <a:endParaRPr lang="en-US" altLang="zh-TW" dirty="0"/>
          </a:p>
          <a:p>
            <a:pPr>
              <a:lnSpc>
                <a:spcPct val="150000"/>
              </a:lnSpc>
            </a:pPr>
            <a:r>
              <a:rPr lang="zh-TW" altLang="en-US" b="1" dirty="0"/>
              <a:t>４</a:t>
            </a:r>
            <a:r>
              <a:rPr lang="en-US" altLang="zh-TW" b="1" dirty="0"/>
              <a:t>. </a:t>
            </a:r>
            <a:r>
              <a:rPr lang="zh-TW" altLang="en-US" b="1" dirty="0"/>
              <a:t>證明日金額</a:t>
            </a:r>
            <a:r>
              <a:rPr lang="zh-TW" altLang="zh-TW" b="1" dirty="0"/>
              <a:t>：</a:t>
            </a:r>
            <a:r>
              <a:rPr lang="zh-TW" altLang="en-US" dirty="0"/>
              <a:t>前一營業日之原幣餘額</a:t>
            </a:r>
            <a:endParaRPr lang="en-US" altLang="zh-TW" dirty="0"/>
          </a:p>
          <a:p>
            <a:pPr>
              <a:lnSpc>
                <a:spcPct val="150000"/>
              </a:lnSpc>
            </a:pPr>
            <a:r>
              <a:rPr lang="zh-TW" altLang="en-US" b="1" dirty="0"/>
              <a:t>５</a:t>
            </a:r>
            <a:r>
              <a:rPr lang="en-US" altLang="zh-TW" b="1" dirty="0"/>
              <a:t>. </a:t>
            </a:r>
            <a:r>
              <a:rPr lang="zh-TW" altLang="en-US" b="1" dirty="0"/>
              <a:t>折算證明日金額</a:t>
            </a:r>
            <a:r>
              <a:rPr lang="zh-TW" altLang="zh-TW" b="1" dirty="0"/>
              <a:t>：</a:t>
            </a:r>
            <a:r>
              <a:rPr lang="zh-TW" altLang="en-US" dirty="0"/>
              <a:t>換匯方法</a:t>
            </a:r>
            <a:endParaRPr lang="en-US" altLang="zh-TW" dirty="0"/>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資信證明：帳號幣別金額折算台幣後，再折算成證明幣別</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存款業務證明：同上</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 </a:t>
            </a:r>
            <a:r>
              <a:rPr lang="en-US" altLang="zh-TW" b="1" dirty="0"/>
              <a:t>– </a:t>
            </a:r>
            <a:r>
              <a:rPr lang="zh-TW" altLang="en-US" b="1" dirty="0"/>
              <a:t>結果畫面</a:t>
            </a:r>
            <a:endParaRPr lang="en-US" altLang="zh-TW" b="1" dirty="0"/>
          </a:p>
        </p:txBody>
      </p:sp>
    </p:spTree>
    <p:extLst>
      <p:ext uri="{BB962C8B-B14F-4D97-AF65-F5344CB8AC3E}">
        <p14:creationId xmlns:p14="http://schemas.microsoft.com/office/powerpoint/2010/main" val="2136763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079625" y="2057717"/>
            <a:ext cx="9001000" cy="3780458"/>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合計證明金額</a:t>
            </a:r>
            <a:r>
              <a:rPr lang="zh-TW" altLang="zh-TW" b="1" dirty="0"/>
              <a:t>：</a:t>
            </a:r>
            <a:r>
              <a:rPr lang="zh-TW" altLang="en-US" dirty="0"/>
              <a:t>加總查詢結果帳號的所有</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折算證明日金額</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endParaRPr lang="en-US" altLang="zh-TW" dirty="0"/>
          </a:p>
          <a:p>
            <a:pPr>
              <a:lnSpc>
                <a:spcPct val="150000"/>
              </a:lnSpc>
            </a:pPr>
            <a:r>
              <a:rPr lang="zh-TW" altLang="en-US" b="1" dirty="0"/>
              <a:t>７</a:t>
            </a:r>
            <a:r>
              <a:rPr lang="en-US" altLang="zh-TW" b="1" dirty="0"/>
              <a:t>. </a:t>
            </a:r>
            <a:r>
              <a:rPr lang="zh-TW" altLang="en-US" b="1" dirty="0"/>
              <a:t>匯率比</a:t>
            </a:r>
            <a:r>
              <a:rPr lang="zh-TW" altLang="zh-TW" b="1" dirty="0"/>
              <a:t>：</a:t>
            </a:r>
            <a:endParaRPr lang="en-US" altLang="zh-TW" dirty="0"/>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資信證明：帳號幣別對</a:t>
            </a:r>
            <a:r>
              <a:rPr lang="zh-TW" altLang="en-US"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美金</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存款業務證明：</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帳號幣別對</a:t>
            </a:r>
            <a:r>
              <a:rPr lang="zh-TW" altLang="en-US"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台幣</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檢核：若綜合存款的活期帳號有質借，餘額為負數，</a:t>
            </a:r>
            <a:br>
              <a:rPr lang="en-US" altLang="zh-TW" kern="100" dirty="0">
                <a:latin typeface="Calibri" panose="020F0502020204030204" pitchFamily="34" charset="0"/>
                <a:ea typeface="微軟正黑體" panose="020B0604030504040204" pitchFamily="34" charset="-120"/>
                <a:cs typeface="Calibri" panose="020F0502020204030204" pitchFamily="34" charset="0"/>
              </a:rPr>
            </a:br>
            <a:r>
              <a:rPr lang="zh-TW" altLang="en-US" kern="100" dirty="0">
                <a:latin typeface="Calibri" panose="020F0502020204030204" pitchFamily="34" charset="0"/>
                <a:ea typeface="微軟正黑體" panose="020B0604030504040204" pitchFamily="34" charset="-120"/>
                <a:cs typeface="Calibri" panose="020F0502020204030204" pitchFamily="34" charset="0"/>
              </a:rPr>
              <a:t>                    當</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證明種類</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＝２</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資信證明</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餘額 ＆ ４</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dirty="0">
                <a:latin typeface="Calibri" panose="020F0502020204030204" pitchFamily="34" charset="0"/>
                <a:ea typeface="微軟正黑體" panose="020B0604030504040204" pitchFamily="34" charset="-120"/>
                <a:cs typeface="Calibri" panose="020F0502020204030204" pitchFamily="34" charset="0"/>
              </a:rPr>
              <a:t>存款業務</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餘額， </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則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查詢畫面：餘額欄位顯示為 實際負數金額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en-US" altLang="zh-TW"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b.</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列印證明：餘額欄位顯示０</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 </a:t>
            </a:r>
            <a:r>
              <a:rPr lang="en-US" altLang="zh-TW" b="1" dirty="0"/>
              <a:t>– </a:t>
            </a:r>
            <a:r>
              <a:rPr lang="zh-TW" altLang="en-US" b="1" dirty="0"/>
              <a:t>結果畫面</a:t>
            </a:r>
            <a:endParaRPr lang="en-US" altLang="zh-TW" b="1" dirty="0"/>
          </a:p>
        </p:txBody>
      </p:sp>
    </p:spTree>
    <p:extLst>
      <p:ext uri="{BB962C8B-B14F-4D97-AF65-F5344CB8AC3E}">
        <p14:creationId xmlns:p14="http://schemas.microsoft.com/office/powerpoint/2010/main" val="769723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871970"/>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資信證明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id="{63CC8B5D-BCAC-B454-576F-6E56FCD03D30}"/>
              </a:ext>
            </a:extLst>
          </p:cNvPr>
          <p:cNvPicPr>
            <a:picLocks noChangeAspect="1"/>
          </p:cNvPicPr>
          <p:nvPr/>
        </p:nvPicPr>
        <p:blipFill rotWithShape="1">
          <a:blip r:embed="rId4">
            <a:extLst>
              <a:ext uri="{28A0092B-C50C-407E-A947-70E740481C1C}">
                <a14:useLocalDpi xmlns:a14="http://schemas.microsoft.com/office/drawing/2010/main" val="0"/>
              </a:ext>
            </a:extLst>
          </a:blip>
          <a:srcRect r="4165" b="6819"/>
          <a:stretch/>
        </p:blipFill>
        <p:spPr bwMode="auto">
          <a:xfrm>
            <a:off x="1583928" y="2558805"/>
            <a:ext cx="5434978" cy="3096344"/>
          </a:xfrm>
          <a:prstGeom prst="rect">
            <a:avLst/>
          </a:prstGeom>
          <a:noFill/>
          <a:ln>
            <a:noFill/>
          </a:ln>
        </p:spPr>
      </p:pic>
    </p:spTree>
    <p:extLst>
      <p:ext uri="{BB962C8B-B14F-4D97-AF65-F5344CB8AC3E}">
        <p14:creationId xmlns:p14="http://schemas.microsoft.com/office/powerpoint/2010/main" val="2902083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871970"/>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資信證明 </a:t>
            </a:r>
            <a:r>
              <a:rPr lang="en-US" altLang="zh-TW" dirty="0">
                <a:solidFill>
                  <a:srgbClr val="C00000"/>
                </a:solidFill>
              </a:rPr>
              <a:t>—</a:t>
            </a:r>
            <a:r>
              <a:rPr lang="zh-TW" altLang="en-US" dirty="0">
                <a:solidFill>
                  <a:srgbClr val="C00000"/>
                </a:solidFill>
              </a:rPr>
              <a:t> 結果畫面：</a:t>
            </a:r>
            <a:endParaRPr lang="en-US" altLang="zh-TW" sz="1600" dirty="0">
              <a:solidFill>
                <a:srgbClr val="C00000"/>
              </a:solidFill>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5" name="圖片 4" descr="一張含有 文字, 螢幕擷取畫面, 軟體, 網頁 的圖片&#10;&#10;自動產生的描述">
            <a:extLst>
              <a:ext uri="{FF2B5EF4-FFF2-40B4-BE49-F238E27FC236}">
                <a16:creationId xmlns:a16="http://schemas.microsoft.com/office/drawing/2014/main" id="{792919F3-6F6A-1352-B01A-836227DB5C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5260" y="2487930"/>
            <a:ext cx="5671185" cy="4370070"/>
          </a:xfrm>
          <a:prstGeom prst="rect">
            <a:avLst/>
          </a:prstGeom>
          <a:noFill/>
          <a:ln>
            <a:noFill/>
          </a:ln>
        </p:spPr>
      </p:pic>
    </p:spTree>
    <p:extLst>
      <p:ext uri="{BB962C8B-B14F-4D97-AF65-F5344CB8AC3E}">
        <p14:creationId xmlns:p14="http://schemas.microsoft.com/office/powerpoint/2010/main" val="105549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831510"/>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(1) </a:t>
            </a:r>
            <a:r>
              <a:rPr lang="zh-TW" altLang="en-US" sz="1600" dirty="0"/>
              <a:t>資信證明 </a:t>
            </a:r>
            <a:r>
              <a:rPr lang="en-US" altLang="zh-TW" sz="1600" dirty="0"/>
              <a:t>– </a:t>
            </a:r>
            <a:r>
              <a:rPr lang="zh-TW" altLang="en-US" sz="1600" dirty="0"/>
              <a:t>往來狀況</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id="{0C957913-9397-E548-DDE5-CAA7AFBD3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8144" y="2497121"/>
            <a:ext cx="5503545" cy="3200400"/>
          </a:xfrm>
          <a:prstGeom prst="rect">
            <a:avLst/>
          </a:prstGeom>
        </p:spPr>
      </p:pic>
    </p:spTree>
    <p:extLst>
      <p:ext uri="{BB962C8B-B14F-4D97-AF65-F5344CB8AC3E}">
        <p14:creationId xmlns:p14="http://schemas.microsoft.com/office/powerpoint/2010/main" val="4035099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831510"/>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(2) </a:t>
            </a:r>
            <a:r>
              <a:rPr lang="zh-TW" altLang="en-US" sz="1600" dirty="0"/>
              <a:t>資信證明 </a:t>
            </a:r>
            <a:r>
              <a:rPr lang="en-US" altLang="zh-TW" sz="1600" dirty="0"/>
              <a:t>– </a:t>
            </a:r>
            <a:r>
              <a:rPr lang="zh-TW" altLang="en-US" sz="1600" dirty="0"/>
              <a:t>餘額</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5" name="圖片 4">
            <a:extLst>
              <a:ext uri="{FF2B5EF4-FFF2-40B4-BE49-F238E27FC236}">
                <a16:creationId xmlns:a16="http://schemas.microsoft.com/office/drawing/2014/main" id="{9EECBAFD-F39B-2A80-903B-C602726F7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8044" y="2545690"/>
            <a:ext cx="5528945" cy="3160395"/>
          </a:xfrm>
          <a:prstGeom prst="rect">
            <a:avLst/>
          </a:prstGeom>
        </p:spPr>
      </p:pic>
    </p:spTree>
    <p:extLst>
      <p:ext uri="{BB962C8B-B14F-4D97-AF65-F5344CB8AC3E}">
        <p14:creationId xmlns:p14="http://schemas.microsoft.com/office/powerpoint/2010/main" val="1463623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1200842"/>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(3) </a:t>
            </a:r>
            <a:r>
              <a:rPr lang="zh-TW" altLang="en-US" sz="1600" dirty="0"/>
              <a:t>存款業務證明 </a:t>
            </a:r>
            <a:r>
              <a:rPr lang="en-US" altLang="zh-TW" sz="1600" dirty="0"/>
              <a:t>– </a:t>
            </a:r>
            <a:r>
              <a:rPr lang="zh-TW" altLang="en-US" sz="1600" dirty="0"/>
              <a:t>往來狀況</a:t>
            </a:r>
            <a:endParaRPr lang="en-US" altLang="zh-TW" sz="1600" dirty="0"/>
          </a:p>
          <a:p>
            <a:pPr>
              <a:lnSpc>
                <a:spcPct val="150000"/>
              </a:lnSpc>
            </a:pPr>
            <a:r>
              <a:rPr lang="zh-TW" altLang="en-US" sz="1600" dirty="0"/>
              <a:t> </a:t>
            </a:r>
            <a:r>
              <a:rPr lang="en-US" altLang="zh-TW" sz="1600" dirty="0"/>
              <a:t>     </a:t>
            </a:r>
            <a:r>
              <a:rPr lang="zh-TW" altLang="en-US" sz="1600" dirty="0"/>
              <a:t>英文版需列印</a:t>
            </a:r>
            <a:r>
              <a:rPr lang="en-US" altLang="zh-TW" sz="1600" dirty="0"/>
              <a:t>ID</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id="{DBE9C831-7697-E98E-1A9F-703484D58A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201" y="2439991"/>
            <a:ext cx="5551170" cy="3195320"/>
          </a:xfrm>
          <a:prstGeom prst="rect">
            <a:avLst/>
          </a:prstGeom>
        </p:spPr>
      </p:pic>
    </p:spTree>
    <p:extLst>
      <p:ext uri="{BB962C8B-B14F-4D97-AF65-F5344CB8AC3E}">
        <p14:creationId xmlns:p14="http://schemas.microsoft.com/office/powerpoint/2010/main" val="858871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1200842"/>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(4) </a:t>
            </a:r>
            <a:r>
              <a:rPr lang="zh-TW" altLang="en-US" sz="1600" dirty="0"/>
              <a:t>存款業務證明 </a:t>
            </a:r>
            <a:r>
              <a:rPr lang="en-US" altLang="zh-TW" sz="1600" dirty="0"/>
              <a:t>– </a:t>
            </a:r>
            <a:r>
              <a:rPr lang="zh-TW" altLang="en-US" sz="1600" dirty="0"/>
              <a:t>餘額</a:t>
            </a:r>
            <a:endParaRPr lang="en-US" altLang="zh-TW" sz="1600" dirty="0"/>
          </a:p>
          <a:p>
            <a:pPr>
              <a:lnSpc>
                <a:spcPct val="150000"/>
              </a:lnSpc>
            </a:pPr>
            <a:r>
              <a:rPr lang="en-US" altLang="zh-TW" sz="1600" dirty="0"/>
              <a:t> </a:t>
            </a:r>
            <a:r>
              <a:rPr lang="zh-TW" altLang="en-US" sz="1600" dirty="0"/>
              <a:t>      英文版需列印</a:t>
            </a:r>
            <a:r>
              <a:rPr lang="en-US" altLang="zh-TW" sz="1600" dirty="0"/>
              <a:t>ID</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id="{937D7E87-4576-2CF6-47BE-BA0BF35959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4168" y="2517558"/>
            <a:ext cx="5461635" cy="3114675"/>
          </a:xfrm>
          <a:prstGeom prst="rect">
            <a:avLst/>
          </a:prstGeom>
        </p:spPr>
      </p:pic>
    </p:spTree>
    <p:extLst>
      <p:ext uri="{BB962C8B-B14F-4D97-AF65-F5344CB8AC3E}">
        <p14:creationId xmlns:p14="http://schemas.microsoft.com/office/powerpoint/2010/main" val="2136948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1151880" y="1988840"/>
            <a:ext cx="9001000" cy="3185487"/>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(5) </a:t>
            </a:r>
            <a:r>
              <a:rPr lang="zh-TW" altLang="en-US" sz="1600" dirty="0"/>
              <a:t>文件編號邏輯</a:t>
            </a:r>
            <a:endParaRPr lang="en-US" altLang="zh-TW" sz="1600" dirty="0"/>
          </a:p>
          <a:p>
            <a:pPr lvl="0">
              <a:spcBef>
                <a:spcPts val="600"/>
              </a:spcBef>
              <a:spcAft>
                <a:spcPts val="600"/>
              </a:spcAft>
            </a:pPr>
            <a:r>
              <a:rPr lang="zh-TW" altLang="en-US" sz="1600" dirty="0"/>
              <a:t>      西元年：</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將配合系統全面改為西元年（４碼）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分行別：改為３碼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業務：</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流水號：不分台、外幣，同一分行即依時間序排列。</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「人工」類型註記：開立人工餘額證明、人工存額證明，須有此註記</a:t>
            </a:r>
            <a:r>
              <a:rPr lang="zh-TW" altLang="zh-TW" sz="1600" dirty="0">
                <a:effectLst/>
              </a:rPr>
              <a:t> </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graphicFrame>
        <p:nvGraphicFramePr>
          <p:cNvPr id="5" name="表格 4">
            <a:extLst>
              <a:ext uri="{FF2B5EF4-FFF2-40B4-BE49-F238E27FC236}">
                <a16:creationId xmlns:a16="http://schemas.microsoft.com/office/drawing/2014/main" id="{D62B5652-5B88-5161-05BA-9B81113B5E66}"/>
              </a:ext>
            </a:extLst>
          </p:cNvPr>
          <p:cNvGraphicFramePr>
            <a:graphicFrameLocks noGrp="1"/>
          </p:cNvGraphicFramePr>
          <p:nvPr>
            <p:extLst>
              <p:ext uri="{D42A27DB-BD31-4B8C-83A1-F6EECF244321}">
                <p14:modId xmlns:p14="http://schemas.microsoft.com/office/powerpoint/2010/main" val="3879132990"/>
              </p:ext>
            </p:extLst>
          </p:nvPr>
        </p:nvGraphicFramePr>
        <p:xfrm>
          <a:off x="2376016" y="3717032"/>
          <a:ext cx="4176464" cy="502920"/>
        </p:xfrm>
        <a:graphic>
          <a:graphicData uri="http://schemas.openxmlformats.org/drawingml/2006/table">
            <a:tbl>
              <a:tblPr firstRow="1" firstCol="1" bandRow="1">
                <a:tableStyleId>{8A107856-5554-42FB-B03E-39F5DBC370BA}</a:tableStyleId>
              </a:tblPr>
              <a:tblGrid>
                <a:gridCol w="1391842">
                  <a:extLst>
                    <a:ext uri="{9D8B030D-6E8A-4147-A177-3AD203B41FA5}">
                      <a16:colId xmlns:a16="http://schemas.microsoft.com/office/drawing/2014/main" val="825325214"/>
                    </a:ext>
                  </a:extLst>
                </a:gridCol>
                <a:gridCol w="1488477">
                  <a:extLst>
                    <a:ext uri="{9D8B030D-6E8A-4147-A177-3AD203B41FA5}">
                      <a16:colId xmlns:a16="http://schemas.microsoft.com/office/drawing/2014/main" val="3959508166"/>
                    </a:ext>
                  </a:extLst>
                </a:gridCol>
                <a:gridCol w="1296145">
                  <a:extLst>
                    <a:ext uri="{9D8B030D-6E8A-4147-A177-3AD203B41FA5}">
                      <a16:colId xmlns:a16="http://schemas.microsoft.com/office/drawing/2014/main" val="1299603499"/>
                    </a:ext>
                  </a:extLst>
                </a:gridCol>
              </a:tblGrid>
              <a:tr h="0">
                <a:tc>
                  <a:txBody>
                    <a:bodyPr/>
                    <a:lstStyle/>
                    <a:p>
                      <a:pPr marL="127000" indent="-304800">
                        <a:spcBef>
                          <a:spcPts val="600"/>
                        </a:spcBef>
                        <a:spcAft>
                          <a:spcPts val="600"/>
                        </a:spcAft>
                      </a:pPr>
                      <a:r>
                        <a:rPr lang="zh-TW" sz="1100" kern="100">
                          <a:effectLst/>
                        </a:rPr>
                        <a:t>存款餘額證明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１</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567916683"/>
                  </a:ext>
                </a:extLst>
              </a:tr>
              <a:tr h="0">
                <a:tc>
                  <a:txBody>
                    <a:bodyPr/>
                    <a:lstStyle/>
                    <a:p>
                      <a:pPr marL="127000" indent="-304800">
                        <a:spcBef>
                          <a:spcPts val="600"/>
                        </a:spcBef>
                        <a:spcAft>
                          <a:spcPts val="600"/>
                        </a:spcAft>
                      </a:pPr>
                      <a:r>
                        <a:rPr lang="zh-TW" sz="1100" kern="100">
                          <a:effectLst/>
                        </a:rPr>
                        <a:t>存款業務證明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２</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19687648"/>
                  </a:ext>
                </a:extLst>
              </a:tr>
              <a:tr h="0">
                <a:tc>
                  <a:txBody>
                    <a:bodyPr/>
                    <a:lstStyle/>
                    <a:p>
                      <a:pPr marL="127000" indent="-304800">
                        <a:spcBef>
                          <a:spcPts val="600"/>
                        </a:spcBef>
                        <a:spcAft>
                          <a:spcPts val="600"/>
                        </a:spcAft>
                      </a:pPr>
                      <a:r>
                        <a:rPr lang="zh-TW" sz="1100" kern="10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外幣</a:t>
                      </a:r>
                      <a:r>
                        <a:rPr lang="en-US" sz="1100" kern="100">
                          <a:effectLst/>
                        </a:rPr>
                        <a:t> (OBU)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en-US" sz="1100" kern="100" dirty="0">
                          <a:effectLst/>
                        </a:rPr>
                        <a:t>3</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3653925823"/>
                  </a:ext>
                </a:extLst>
              </a:tr>
            </a:tbl>
          </a:graphicData>
        </a:graphic>
      </p:graphicFrame>
    </p:spTree>
    <p:extLst>
      <p:ext uri="{BB962C8B-B14F-4D97-AF65-F5344CB8AC3E}">
        <p14:creationId xmlns:p14="http://schemas.microsoft.com/office/powerpoint/2010/main" val="3249563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A74394-CC46-C390-31D7-8ACEDB6C2580}"/>
              </a:ext>
            </a:extLst>
          </p:cNvPr>
          <p:cNvSpPr>
            <a:spLocks noGrp="1"/>
          </p:cNvSpPr>
          <p:nvPr>
            <p:ph type="title"/>
          </p:nvPr>
        </p:nvSpPr>
        <p:spPr>
          <a:xfrm>
            <a:off x="503807" y="2604765"/>
            <a:ext cx="9072563" cy="1143000"/>
          </a:xfrm>
        </p:spPr>
        <p:txBody>
          <a:bodyPr>
            <a:normAutofit/>
          </a:bodyPr>
          <a:lstStyle/>
          <a:p>
            <a:r>
              <a:rPr lang="en-US" altLang="zh-TW" sz="3400" dirty="0">
                <a:solidFill>
                  <a:schemeClr val="tx1"/>
                </a:solidFill>
                <a:latin typeface="Segoe UI Black" pitchFamily="34" charset="0"/>
                <a:ea typeface="Segoe UI Black" pitchFamily="34" charset="0"/>
              </a:rPr>
              <a:t>3.</a:t>
            </a:r>
            <a:r>
              <a:rPr lang="zh-TW" altLang="en-US" sz="3400" dirty="0">
                <a:solidFill>
                  <a:schemeClr val="tx1"/>
                </a:solidFill>
                <a:latin typeface="Segoe UI Black" pitchFamily="34" charset="0"/>
                <a:ea typeface="Segoe UI Black" pitchFamily="34" charset="0"/>
              </a:rPr>
              <a:t> 帳號列印（挑號自通管理功能）</a:t>
            </a:r>
            <a:endParaRPr kumimoji="1" lang="zh-TW" altLang="en-US" sz="3400" dirty="0"/>
          </a:p>
        </p:txBody>
      </p:sp>
    </p:spTree>
    <p:extLst>
      <p:ext uri="{BB962C8B-B14F-4D97-AF65-F5344CB8AC3E}">
        <p14:creationId xmlns:p14="http://schemas.microsoft.com/office/powerpoint/2010/main" val="632293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D5C06E8-BBD4-F401-E059-0D66EA6BBC34}"/>
              </a:ext>
            </a:extLst>
          </p:cNvPr>
          <p:cNvSpPr txBox="1"/>
          <p:nvPr/>
        </p:nvSpPr>
        <p:spPr>
          <a:xfrm>
            <a:off x="1151880" y="1986611"/>
            <a:ext cx="8351038" cy="4103688"/>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證明日時仍存續的帳號才可提供證明</a:t>
            </a:r>
            <a:endParaRPr lang="en-US" altLang="zh-TW" dirty="0">
              <a:solidFill>
                <a:srgbClr val="C00000"/>
              </a:solidFill>
            </a:endParaRPr>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證明定存帳號需排除台外幣</a:t>
            </a:r>
            <a:r>
              <a:rPr lang="en-US" altLang="zh-TW" dirty="0">
                <a:solidFill>
                  <a:srgbClr val="C00000"/>
                </a:solidFill>
              </a:rPr>
              <a:t>NCD</a:t>
            </a:r>
            <a:r>
              <a:rPr lang="zh-TW" altLang="en-US" dirty="0">
                <a:solidFill>
                  <a:srgbClr val="C00000"/>
                </a:solidFill>
              </a:rPr>
              <a:t>定存</a:t>
            </a:r>
            <a:r>
              <a:rPr lang="en-US" altLang="zh-TW" dirty="0">
                <a:solidFill>
                  <a:srgbClr val="C00000"/>
                </a:solidFill>
              </a:rPr>
              <a:t> </a:t>
            </a:r>
            <a:r>
              <a:rPr lang="en-US" altLang="zh-TW" sz="1600" dirty="0"/>
              <a:t>(NCD : </a:t>
            </a:r>
            <a:r>
              <a:rPr lang="zh-TW" altLang="en-US" sz="1600" dirty="0"/>
              <a:t>可轉讓定期存單</a:t>
            </a:r>
            <a:r>
              <a:rPr lang="en-US" altLang="zh-TW" sz="1600" dirty="0"/>
              <a:t>) </a:t>
            </a:r>
            <a:br>
              <a:rPr lang="en-US" altLang="zh-TW" sz="1600" dirty="0"/>
            </a:br>
            <a:r>
              <a:rPr lang="zh-TW" altLang="en-US" sz="1600" dirty="0"/>
              <a:t>       帳號第四五碼：</a:t>
            </a:r>
            <a:r>
              <a:rPr lang="en-US" altLang="zh-TW" sz="1600" dirty="0"/>
              <a:t>25–</a:t>
            </a:r>
            <a:r>
              <a:rPr lang="zh-TW" altLang="en-US" sz="1600" dirty="0"/>
              <a:t>台幣</a:t>
            </a:r>
            <a:r>
              <a:rPr lang="en-US" altLang="zh-TW" sz="1600" dirty="0"/>
              <a:t>NCD</a:t>
            </a:r>
            <a:r>
              <a:rPr lang="zh-TW" altLang="en-US" sz="1600" dirty="0"/>
              <a:t>，</a:t>
            </a:r>
            <a:r>
              <a:rPr lang="en-US" altLang="zh-TW" sz="1600" dirty="0"/>
              <a:t>88–</a:t>
            </a:r>
            <a:r>
              <a:rPr lang="zh-TW" altLang="en-US" sz="1600" dirty="0"/>
              <a:t>外匯</a:t>
            </a:r>
            <a:r>
              <a:rPr lang="en-US" altLang="zh-TW" sz="1600" dirty="0"/>
              <a:t>NCD</a:t>
            </a:r>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餘額顯示邏輯：</a:t>
            </a:r>
            <a:endParaRPr lang="en-US" altLang="zh-TW" dirty="0">
              <a:solidFill>
                <a:srgbClr val="C00000"/>
              </a:solidFill>
            </a:endParaRPr>
          </a:p>
          <a:p>
            <a:pPr>
              <a:lnSpc>
                <a:spcPct val="150000"/>
              </a:lnSpc>
            </a:pPr>
            <a:r>
              <a:rPr lang="zh-TW" altLang="en-US" sz="1600" dirty="0"/>
              <a:t>       餘額為０或負數</a:t>
            </a:r>
            <a:r>
              <a:rPr lang="en-US" altLang="zh-TW" sz="1600" dirty="0"/>
              <a:t>(</a:t>
            </a:r>
            <a:r>
              <a:rPr lang="zh-TW" altLang="en-US" sz="1600" dirty="0"/>
              <a:t>動用質借</a:t>
            </a:r>
            <a:r>
              <a:rPr lang="en-US" altLang="zh-TW" sz="1600" dirty="0"/>
              <a:t>)</a:t>
            </a:r>
            <a:r>
              <a:rPr lang="zh-TW" altLang="en-US" sz="1600" dirty="0"/>
              <a:t>：需帶出帳戶資料，顯示餘額為０</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是否允許開立存款證明：</a:t>
            </a:r>
            <a:br>
              <a:rPr lang="en-US" altLang="zh-TW" dirty="0">
                <a:solidFill>
                  <a:srgbClr val="C00000"/>
                </a:solidFill>
              </a:rPr>
            </a:br>
            <a:r>
              <a:rPr lang="zh-TW" altLang="en-US" dirty="0"/>
              <a:t>      可開立存款證明：</a:t>
            </a:r>
            <a:r>
              <a:rPr lang="zh-TW" altLang="en-US" sz="1600" dirty="0"/>
              <a:t>行員戶</a:t>
            </a:r>
            <a:r>
              <a:rPr lang="en-US" altLang="zh-TW" sz="1600" dirty="0"/>
              <a:t> –</a:t>
            </a:r>
            <a:r>
              <a:rPr lang="zh-TW" altLang="en-US" sz="1600" dirty="0"/>
              <a:t> 一般、行員戶</a:t>
            </a:r>
            <a:r>
              <a:rPr lang="en-US" altLang="zh-TW" sz="1600" dirty="0"/>
              <a:t> –</a:t>
            </a:r>
            <a:r>
              <a:rPr lang="zh-TW" altLang="en-US" sz="1600" dirty="0"/>
              <a:t> 警工生、退休戶、留職停薪戶</a:t>
            </a:r>
            <a:br>
              <a:rPr lang="en-US" altLang="zh-TW" sz="1600" dirty="0"/>
            </a:br>
            <a:r>
              <a:rPr lang="zh-TW" altLang="en-US" dirty="0"/>
              <a:t>      不可開立存款證明：</a:t>
            </a:r>
            <a:r>
              <a:rPr lang="zh-TW" altLang="en-US" sz="1600" dirty="0"/>
              <a:t>凍結戶、有法院扣押已出帳、有票據禁付已出帳、申請個</a:t>
            </a:r>
            <a:r>
              <a:rPr lang="en-US" altLang="zh-TW" sz="1600" dirty="0"/>
              <a:t>		</a:t>
            </a:r>
            <a:r>
              <a:rPr lang="zh-TW" altLang="en-US" sz="1600" dirty="0"/>
              <a:t>          資刪除者</a:t>
            </a:r>
            <a:br>
              <a:rPr lang="en-US" altLang="zh-TW" dirty="0"/>
            </a:br>
            <a:endParaRPr lang="zh-TW" altLang="en-US" dirty="0"/>
          </a:p>
        </p:txBody>
      </p:sp>
    </p:spTree>
    <p:extLst>
      <p:ext uri="{BB962C8B-B14F-4D97-AF65-F5344CB8AC3E}">
        <p14:creationId xmlns:p14="http://schemas.microsoft.com/office/powerpoint/2010/main" val="1565513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3.</a:t>
            </a:r>
            <a:r>
              <a:rPr lang="zh-TW" altLang="en-US" sz="3400" dirty="0">
                <a:solidFill>
                  <a:schemeClr val="tx1"/>
                </a:solidFill>
                <a:latin typeface="Segoe UI Black" pitchFamily="34" charset="0"/>
                <a:ea typeface="Segoe UI Black" pitchFamily="34" charset="0"/>
              </a:rPr>
              <a:t> 帳號列印（挑號自通管理功能）</a:t>
            </a:r>
            <a:endParaRPr lang="zh-TW" altLang="en-US" sz="3400"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7DAD874-68E9-744D-73ED-92101DBB48E2}"/>
              </a:ext>
            </a:extLst>
          </p:cNvPr>
          <p:cNvSpPr txBox="1"/>
          <p:nvPr/>
        </p:nvSpPr>
        <p:spPr>
          <a:xfrm>
            <a:off x="864570" y="1708960"/>
            <a:ext cx="8351038" cy="878638"/>
          </a:xfrm>
          <a:prstGeom prst="rect">
            <a:avLst/>
          </a:prstGeom>
          <a:noFill/>
        </p:spPr>
        <p:txBody>
          <a:bodyPr wrap="square">
            <a:spAutoFit/>
          </a:bodyP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800" dirty="0">
                <a:effectLst/>
                <a:latin typeface="Calibri" panose="020F0502020204030204" pitchFamily="34" charset="0"/>
                <a:ea typeface="微軟正黑體" panose="020B0604030504040204" pitchFamily="34" charset="-120"/>
              </a:rPr>
              <a:t>1029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列印可用帳號」原核心系統產製連線報表代號</a:t>
            </a:r>
            <a:r>
              <a:rPr lang="en-US" altLang="zh-TW" sz="1800" dirty="0">
                <a:effectLst/>
                <a:latin typeface="Calibri" panose="020F0502020204030204" pitchFamily="34" charset="0"/>
                <a:ea typeface="微軟正黑體" panose="020B0604030504040204" pitchFamily="34" charset="-120"/>
              </a:rPr>
              <a:t>RSALX008</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已移至分行系統產製連線報表代號</a:t>
            </a:r>
            <a:r>
              <a:rPr lang="en-US" altLang="zh-TW" sz="1800" dirty="0">
                <a:effectLst/>
                <a:latin typeface="Calibri" panose="020F0502020204030204" pitchFamily="34" charset="0"/>
                <a:ea typeface="微軟正黑體" panose="020B0604030504040204" pitchFamily="34" charset="-120"/>
              </a:rPr>
              <a:t>SA1029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，存款中台不處理</a:t>
            </a:r>
            <a:r>
              <a:rPr lang="zh-TW" altLang="zh-TW" sz="1600" dirty="0">
                <a:effectLst/>
              </a:rPr>
              <a:t> </a:t>
            </a:r>
            <a:endParaRPr lang="zh-TW" altLang="en-US" dirty="0"/>
          </a:p>
        </p:txBody>
      </p:sp>
    </p:spTree>
    <p:extLst>
      <p:ext uri="{BB962C8B-B14F-4D97-AF65-F5344CB8AC3E}">
        <p14:creationId xmlns:p14="http://schemas.microsoft.com/office/powerpoint/2010/main" val="322931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A74394-CC46-C390-31D7-8ACEDB6C2580}"/>
              </a:ext>
            </a:extLst>
          </p:cNvPr>
          <p:cNvSpPr>
            <a:spLocks noGrp="1"/>
          </p:cNvSpPr>
          <p:nvPr>
            <p:ph type="title"/>
          </p:nvPr>
        </p:nvSpPr>
        <p:spPr>
          <a:xfrm>
            <a:off x="503807" y="2604765"/>
            <a:ext cx="9072563" cy="1143000"/>
          </a:xfrm>
        </p:spPr>
        <p:txBody>
          <a:bodyPr>
            <a:normAutofit/>
          </a:bodyPr>
          <a:lstStyle/>
          <a:p>
            <a:r>
              <a:rPr lang="en-US" altLang="zh-TW" sz="3600" dirty="0">
                <a:solidFill>
                  <a:schemeClr val="tx1"/>
                </a:solidFill>
                <a:latin typeface="Segoe UI Black" pitchFamily="34" charset="0"/>
                <a:ea typeface="Segoe UI Black" pitchFamily="34" charset="0"/>
              </a:rPr>
              <a:t>4.</a:t>
            </a:r>
            <a:r>
              <a:rPr lang="zh-TW" altLang="en-US" sz="3600" dirty="0">
                <a:solidFill>
                  <a:schemeClr val="tx1"/>
                </a:solidFill>
                <a:latin typeface="Segoe UI Black" pitchFamily="34" charset="0"/>
                <a:ea typeface="Segoe UI Black" pitchFamily="34" charset="0"/>
              </a:rPr>
              <a:t> 櫃員交易資料查詢</a:t>
            </a:r>
            <a:endParaRPr kumimoji="1" lang="zh-TW" altLang="en-US" sz="3400" dirty="0"/>
          </a:p>
        </p:txBody>
      </p:sp>
    </p:spTree>
    <p:extLst>
      <p:ext uri="{BB962C8B-B14F-4D97-AF65-F5344CB8AC3E}">
        <p14:creationId xmlns:p14="http://schemas.microsoft.com/office/powerpoint/2010/main" val="2017989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712968" cy="456856"/>
          </a:xfrm>
          <a:prstGeom prst="rect">
            <a:avLst/>
          </a:prstGeom>
          <a:noFill/>
        </p:spPr>
        <p:txBody>
          <a:bodyPr wrap="square">
            <a:spAutoFit/>
          </a:bodyPr>
          <a:lstStyle/>
          <a:p>
            <a:pPr lvl="0">
              <a:lnSpc>
                <a:spcPct val="150000"/>
              </a:lnSpc>
            </a:pPr>
            <a:r>
              <a:rPr lang="zh-TW" altLang="en-US" dirty="0"/>
              <a:t>業務流程：</a:t>
            </a:r>
            <a:endParaRPr lang="en-US" altLang="zh-TW" dirty="0"/>
          </a:p>
        </p:txBody>
      </p:sp>
      <p:pic>
        <p:nvPicPr>
          <p:cNvPr id="3" name="圖片 2">
            <a:extLst>
              <a:ext uri="{FF2B5EF4-FFF2-40B4-BE49-F238E27FC236}">
                <a16:creationId xmlns:a16="http://schemas.microsoft.com/office/drawing/2014/main" id="{B69C9437-EF56-41F8-4FBA-550308B5A3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729" y="1190259"/>
            <a:ext cx="5760720" cy="6111875"/>
          </a:xfrm>
          <a:prstGeom prst="rect">
            <a:avLst/>
          </a:prstGeom>
          <a:noFill/>
          <a:ln>
            <a:noFill/>
          </a:ln>
        </p:spPr>
      </p:pic>
    </p:spTree>
    <p:extLst>
      <p:ext uri="{BB962C8B-B14F-4D97-AF65-F5344CB8AC3E}">
        <p14:creationId xmlns:p14="http://schemas.microsoft.com/office/powerpoint/2010/main" val="1295364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712968" cy="2118465"/>
          </a:xfrm>
          <a:prstGeom prst="rect">
            <a:avLst/>
          </a:prstGeom>
          <a:noFill/>
        </p:spPr>
        <p:txBody>
          <a:bodyPr wrap="square">
            <a:spAutoFit/>
          </a:bodyPr>
          <a:lstStyle/>
          <a:p>
            <a:pPr>
              <a:lnSpc>
                <a:spcPct val="150000"/>
              </a:lnSpc>
            </a:pPr>
            <a:r>
              <a:rPr lang="zh-TW" altLang="en-US" b="1" dirty="0"/>
              <a:t>１</a:t>
            </a:r>
            <a:r>
              <a:rPr lang="en-US" altLang="zh-TW" b="1" dirty="0"/>
              <a:t>. </a:t>
            </a:r>
            <a:r>
              <a:rPr lang="zh-TW" altLang="en-US" b="1" dirty="0"/>
              <a:t>功能／需求</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提供櫃員臨櫃當日帳務性交易查詢，使用者至分行系統執行「櫃員交易資料查詢」輸入查詢櫃員、查詢時間、查詢帳號、查詢金額、查詢幣別及筆數，存款中台至新核心及票據系統彙整櫃員當日交易資料後產生當日櫃員交易查詢結果</a:t>
            </a:r>
            <a:r>
              <a:rPr lang="zh-TW" altLang="zh-TW" dirty="0">
                <a:effectLst/>
              </a:rPr>
              <a:t> </a:t>
            </a:r>
            <a:endParaRPr lang="en-US" altLang="zh-TW" dirty="0"/>
          </a:p>
          <a:p>
            <a:pPr lvl="0">
              <a:lnSpc>
                <a:spcPct val="150000"/>
              </a:lnSpc>
            </a:pPr>
            <a:endParaRPr lang="zh-TW" altLang="zh-TW" dirty="0"/>
          </a:p>
        </p:txBody>
      </p:sp>
    </p:spTree>
    <p:extLst>
      <p:ext uri="{BB962C8B-B14F-4D97-AF65-F5344CB8AC3E}">
        <p14:creationId xmlns:p14="http://schemas.microsoft.com/office/powerpoint/2010/main" val="2729206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712968" cy="1294072"/>
          </a:xfrm>
          <a:prstGeom prst="rect">
            <a:avLst/>
          </a:prstGeom>
          <a:noFill/>
        </p:spPr>
        <p:txBody>
          <a:bodyPr wrap="square">
            <a:spAutoFit/>
          </a:bodyPr>
          <a:lstStyle/>
          <a:p>
            <a:pPr>
              <a:lnSpc>
                <a:spcPct val="150000"/>
              </a:lnSpc>
            </a:pPr>
            <a:r>
              <a:rPr lang="zh-TW" altLang="en-US" b="1" dirty="0"/>
              <a:t>２</a:t>
            </a:r>
            <a:r>
              <a:rPr lang="en-US" altLang="zh-TW" b="1" dirty="0"/>
              <a:t>.</a:t>
            </a:r>
            <a:r>
              <a:rPr lang="zh-TW" altLang="en-US" b="1" dirty="0"/>
              <a:t> 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dirty="0">
                <a:latin typeface="Calibri" panose="020F0502020204030204" pitchFamily="34" charset="0"/>
                <a:ea typeface="微軟正黑體" panose="020B0604030504040204" pitchFamily="34" charset="-120"/>
                <a:cs typeface="Calibri" panose="020F0502020204030204" pitchFamily="34" charset="0"/>
              </a:rPr>
              <a:t>使用者介面</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pic>
        <p:nvPicPr>
          <p:cNvPr id="3" name="圖片 2" descr="一張含有 文字, 螢幕擷取畫面, 字型, 數字 的圖片&#10;&#10;自動產生的描述">
            <a:extLst>
              <a:ext uri="{FF2B5EF4-FFF2-40B4-BE49-F238E27FC236}">
                <a16:creationId xmlns:a16="http://schemas.microsoft.com/office/drawing/2014/main" id="{2288C950-E4D3-4166-BA04-FF1242DBC7FA}"/>
              </a:ext>
            </a:extLst>
          </p:cNvPr>
          <p:cNvPicPr>
            <a:picLocks noChangeAspect="1"/>
          </p:cNvPicPr>
          <p:nvPr/>
        </p:nvPicPr>
        <p:blipFill>
          <a:blip r:embed="rId3"/>
          <a:stretch>
            <a:fillRect/>
          </a:stretch>
        </p:blipFill>
        <p:spPr>
          <a:xfrm>
            <a:off x="2592040" y="2131020"/>
            <a:ext cx="5439410" cy="2943225"/>
          </a:xfrm>
          <a:prstGeom prst="rect">
            <a:avLst/>
          </a:prstGeom>
        </p:spPr>
      </p:pic>
    </p:spTree>
    <p:extLst>
      <p:ext uri="{BB962C8B-B14F-4D97-AF65-F5344CB8AC3E}">
        <p14:creationId xmlns:p14="http://schemas.microsoft.com/office/powerpoint/2010/main" val="4031327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891078" cy="4202561"/>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 </a:t>
            </a:r>
            <a:r>
              <a:rPr lang="zh-TW" altLang="en-US" dirty="0">
                <a:latin typeface="Calibri" panose="020F0502020204030204" pitchFamily="34" charset="0"/>
                <a:ea typeface="微軟正黑體" panose="020B0604030504040204" pitchFamily="34" charset="-120"/>
                <a:cs typeface="Calibri" panose="020F0502020204030204" pitchFamily="34" charset="0"/>
              </a:rPr>
              <a:t>查詢</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櫃員</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：僅可輸入</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存在登錄分行之櫃員編號，如無輸入則查詢登錄分行當日</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所有臨櫃帳務性交易</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查詢時間：可輸入查詢起迄時間，交易明細之交易時間落於查詢起迄時間內才</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顯示於查詢結果之交易明細中</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(3)</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查詢帳號：可輸入客戶帳號及內部帳號，交易明細之借方帳號或貸方帳號符合</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輸入之查詢帳號才顯示於查詢結果之交易明細中。批次交易作業不受此篩選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(4)</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查詢金額：可輸入查詢金額，交易明細之交易金額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借或交易金額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貸符合輸入之</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查詢金額才顯示於查詢結果之交易明細中。批次交易作業不受此篩選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spTree>
    <p:extLst>
      <p:ext uri="{BB962C8B-B14F-4D97-AF65-F5344CB8AC3E}">
        <p14:creationId xmlns:p14="http://schemas.microsoft.com/office/powerpoint/2010/main" val="1488199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891078" cy="2534348"/>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(5)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查詢幣別：下拉式選單提供可查詢之幣別，</a:t>
            </a:r>
            <a:r>
              <a:rPr lang="en-US" altLang="zh-TW" sz="1800" dirty="0">
                <a:effectLst/>
                <a:latin typeface="Calibri" panose="020F0502020204030204" pitchFamily="34" charset="0"/>
                <a:ea typeface="微軟正黑體" panose="020B0604030504040204" pitchFamily="34" charset="-120"/>
              </a:rPr>
              <a:t>99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：查詢全部幣別、</a:t>
            </a:r>
            <a:r>
              <a:rPr lang="en-US" altLang="zh-TW" sz="1800" dirty="0">
                <a:effectLst/>
                <a:latin typeface="Calibri" panose="020F0502020204030204" pitchFamily="34" charset="0"/>
                <a:ea typeface="微軟正黑體" panose="020B0604030504040204" pitchFamily="34" charset="-120"/>
              </a:rPr>
              <a:t>98</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：查詢全部</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外幣，亦可輸入特定幣別進行查詢。交易明細之幣別</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借或幣別</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貸符合輸入之查</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詢幣別才顯示於查詢結果之交易明細中。批次交易作業不受此篩選</a:t>
            </a:r>
            <a:r>
              <a:rPr lang="zh-TW" altLang="zh-TW" dirty="0">
                <a:effectLst/>
              </a:rPr>
              <a:t> </a:t>
            </a:r>
            <a:endParaRPr lang="en-US" altLang="zh-TW" dirty="0">
              <a:effectLst/>
            </a:endParaRPr>
          </a:p>
          <a:p>
            <a:pPr>
              <a:lnSpc>
                <a:spcPct val="150000"/>
              </a:lnSpc>
            </a:pPr>
            <a:r>
              <a:rPr lang="en-US" altLang="zh-TW" dirty="0"/>
              <a:t>     (6)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查詢最後筆數：可輸入筆數，為查詢結果之交易明細要顯示之交易筆數。</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批次交易作業不受此篩選</a:t>
            </a:r>
            <a:r>
              <a:rPr lang="zh-TW" altLang="zh-TW" dirty="0">
                <a:effectLst/>
              </a:rPr>
              <a:t> </a:t>
            </a:r>
            <a:endParaRPr lang="zh-TW" altLang="zh-TW" dirty="0"/>
          </a:p>
        </p:txBody>
      </p:sp>
    </p:spTree>
    <p:extLst>
      <p:ext uri="{BB962C8B-B14F-4D97-AF65-F5344CB8AC3E}">
        <p14:creationId xmlns:p14="http://schemas.microsoft.com/office/powerpoint/2010/main" val="1885846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712968" cy="1294072"/>
          </a:xfrm>
          <a:prstGeom prst="rect">
            <a:avLst/>
          </a:prstGeom>
          <a:noFill/>
        </p:spPr>
        <p:txBody>
          <a:bodyPr wrap="square">
            <a:spAutoFit/>
          </a:bodyPr>
          <a:lstStyle/>
          <a:p>
            <a:pPr>
              <a:lnSpc>
                <a:spcPct val="150000"/>
              </a:lnSpc>
            </a:pPr>
            <a:r>
              <a:rPr lang="zh-TW" altLang="en-US" b="1" dirty="0"/>
              <a:t>３</a:t>
            </a:r>
            <a:r>
              <a:rPr lang="en-US" altLang="zh-TW" b="1" dirty="0"/>
              <a:t>.</a:t>
            </a:r>
            <a:r>
              <a:rPr lang="zh-TW" altLang="en-US" b="1" dirty="0"/>
              <a:t> 櫃員交易資料查詢輸出畫面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dirty="0">
                <a:latin typeface="Calibri" panose="020F0502020204030204" pitchFamily="34" charset="0"/>
                <a:ea typeface="微軟正黑體" panose="020B0604030504040204" pitchFamily="34" charset="-120"/>
                <a:cs typeface="Calibri" panose="020F0502020204030204" pitchFamily="34" charset="0"/>
              </a:rPr>
              <a:t>使用者介面</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pic>
        <p:nvPicPr>
          <p:cNvPr id="4" name="圖片 3">
            <a:extLst>
              <a:ext uri="{FF2B5EF4-FFF2-40B4-BE49-F238E27FC236}">
                <a16:creationId xmlns:a16="http://schemas.microsoft.com/office/drawing/2014/main" id="{45F6E127-1928-FA1A-3488-5156912FF5CB}"/>
              </a:ext>
            </a:extLst>
          </p:cNvPr>
          <p:cNvPicPr>
            <a:picLocks noChangeAspect="1"/>
          </p:cNvPicPr>
          <p:nvPr/>
        </p:nvPicPr>
        <p:blipFill rotWithShape="1">
          <a:blip r:embed="rId3"/>
          <a:srcRect t="1652" r="2618"/>
          <a:stretch/>
        </p:blipFill>
        <p:spPr bwMode="auto">
          <a:xfrm>
            <a:off x="2592040" y="2132856"/>
            <a:ext cx="5521960" cy="3428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017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891078" cy="1294072"/>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櫃員交易資料查詢輸出畫面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交易明細：當日分行臨櫃帳務性交易，不包含批次作業</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批次作業：僅顯示當日分行批次作業處理狀態，不顯示批次作業明細</a:t>
            </a: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spTree>
    <p:extLst>
      <p:ext uri="{BB962C8B-B14F-4D97-AF65-F5344CB8AC3E}">
        <p14:creationId xmlns:p14="http://schemas.microsoft.com/office/powerpoint/2010/main" val="2039257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7E6B7307-0053-C544-056B-E78979058F78}"/>
              </a:ext>
            </a:extLst>
          </p:cNvPr>
          <p:cNvSpPr txBox="1"/>
          <p:nvPr/>
        </p:nvSpPr>
        <p:spPr>
          <a:xfrm>
            <a:off x="791840" y="1556792"/>
            <a:ext cx="8891078" cy="2125069"/>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存款中台合併新核心及票據系統資料之處理邏輯</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將新核心及票據系統資料合併後依時間排序</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依據查詢筆數篩選資料，由時間大者往下篩選至所需筆數，如多筆相同分行交易</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序號，相同分行交易序號中最小交易時間作為篩選基礎。同一分行交易序號視為</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同一筆交易</a:t>
            </a:r>
            <a:endParaRPr lang="zh-TW" altLang="zh-TW" dirty="0"/>
          </a:p>
        </p:txBody>
      </p:sp>
    </p:spTree>
    <p:extLst>
      <p:ext uri="{BB962C8B-B14F-4D97-AF65-F5344CB8AC3E}">
        <p14:creationId xmlns:p14="http://schemas.microsoft.com/office/powerpoint/2010/main" val="280504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D5C06E8-BBD4-F401-E059-0D66EA6BBC34}"/>
              </a:ext>
            </a:extLst>
          </p:cNvPr>
          <p:cNvSpPr txBox="1"/>
          <p:nvPr/>
        </p:nvSpPr>
        <p:spPr>
          <a:xfrm>
            <a:off x="1151880" y="1986611"/>
            <a:ext cx="8351038" cy="3734356"/>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t> </a:t>
            </a:r>
            <a:r>
              <a:rPr lang="zh-TW" altLang="en-US" dirty="0">
                <a:solidFill>
                  <a:srgbClr val="C00000"/>
                </a:solidFill>
              </a:rPr>
              <a:t>行員戶申請存款證明：</a:t>
            </a:r>
            <a:r>
              <a:rPr lang="zh-TW" altLang="en-US" sz="1600" dirty="0"/>
              <a:t>存款種類屬於行員儲蓄存款，查詢櫃員非</a:t>
            </a:r>
            <a:r>
              <a:rPr lang="en-US" altLang="zh-TW" sz="1600" dirty="0"/>
              <a:t>HR</a:t>
            </a:r>
            <a:r>
              <a:rPr lang="zh-TW" altLang="en-US" sz="1600" dirty="0"/>
              <a:t>，則回覆。</a:t>
            </a:r>
            <a:endParaRPr lang="en-US" altLang="zh-TW" sz="1600" dirty="0"/>
          </a:p>
          <a:p>
            <a:pPr>
              <a:lnSpc>
                <a:spcPct val="150000"/>
              </a:lnSpc>
            </a:pPr>
            <a:r>
              <a:rPr lang="zh-TW" altLang="en-US" sz="1600" dirty="0"/>
              <a:t>      錯誤訊息「行員儲蓄存款僅</a:t>
            </a:r>
            <a:r>
              <a:rPr lang="en-US" altLang="zh-TW" sz="1600" dirty="0"/>
              <a:t>HR</a:t>
            </a:r>
            <a:r>
              <a:rPr lang="zh-TW" altLang="en-US" sz="1600" dirty="0"/>
              <a:t>部分可查詢」結束交易 </a:t>
            </a:r>
            <a:endParaRPr lang="en-US" altLang="zh-TW" sz="1600" dirty="0"/>
          </a:p>
          <a:p>
            <a:pPr>
              <a:lnSpc>
                <a:spcPct val="150000"/>
              </a:lnSpc>
            </a:pPr>
            <a:r>
              <a:rPr lang="zh-TW" altLang="en-US" strike="sngStrike" dirty="0"/>
              <a:t>６</a:t>
            </a:r>
            <a:r>
              <a:rPr lang="en-US" altLang="zh-TW" strike="sngStrike" dirty="0"/>
              <a:t>.</a:t>
            </a:r>
            <a:r>
              <a:rPr lang="zh-TW" altLang="en-US" strike="sngStrike" dirty="0"/>
              <a:t> 移籍戶</a:t>
            </a:r>
            <a:endParaRPr lang="en-US" altLang="zh-TW" strike="sngStrike" dirty="0"/>
          </a:p>
          <a:p>
            <a:pPr>
              <a:lnSpc>
                <a:spcPct val="150000"/>
              </a:lnSpc>
            </a:pPr>
            <a:r>
              <a:rPr lang="zh-TW" altLang="en-US" dirty="0">
                <a:solidFill>
                  <a:srgbClr val="C00000"/>
                </a:solidFill>
              </a:rPr>
              <a:t>７</a:t>
            </a:r>
            <a:r>
              <a:rPr lang="en-US" altLang="zh-TW" dirty="0">
                <a:solidFill>
                  <a:srgbClr val="C00000"/>
                </a:solidFill>
              </a:rPr>
              <a:t>.</a:t>
            </a:r>
            <a:r>
              <a:rPr lang="zh-TW" altLang="en-US" dirty="0"/>
              <a:t> </a:t>
            </a:r>
            <a:r>
              <a:rPr lang="zh-TW" altLang="en-US" dirty="0">
                <a:solidFill>
                  <a:srgbClr val="C00000"/>
                </a:solidFill>
              </a:rPr>
              <a:t>其他種類事故</a:t>
            </a:r>
            <a:r>
              <a:rPr lang="en-US" altLang="zh-TW" dirty="0">
                <a:solidFill>
                  <a:srgbClr val="C00000"/>
                </a:solidFill>
              </a:rPr>
              <a:t>(</a:t>
            </a:r>
            <a:r>
              <a:rPr lang="zh-TW" altLang="en-US" dirty="0">
                <a:solidFill>
                  <a:srgbClr val="C00000"/>
                </a:solidFill>
              </a:rPr>
              <a:t>如定存質借</a:t>
            </a:r>
            <a:r>
              <a:rPr lang="en-US" altLang="zh-TW" dirty="0">
                <a:solidFill>
                  <a:srgbClr val="C00000"/>
                </a:solidFill>
              </a:rPr>
              <a:t>)</a:t>
            </a:r>
            <a:r>
              <a:rPr lang="zh-TW" altLang="en-US" dirty="0">
                <a:solidFill>
                  <a:srgbClr val="C00000"/>
                </a:solidFill>
              </a:rPr>
              <a:t>特別顯示邏輯：</a:t>
            </a:r>
            <a:br>
              <a:rPr lang="en-US" altLang="zh-TW" dirty="0">
                <a:solidFill>
                  <a:srgbClr val="C00000"/>
                </a:solidFill>
              </a:rPr>
            </a:br>
            <a:r>
              <a:rPr lang="zh-TW" altLang="en-US" dirty="0">
                <a:solidFill>
                  <a:srgbClr val="C00000"/>
                </a:solidFill>
              </a:rPr>
              <a:t>      綜存質權動用與否註記應顯示於所有活存＆定存帳號上</a:t>
            </a:r>
            <a:br>
              <a:rPr lang="en-US" altLang="zh-TW" dirty="0">
                <a:solidFill>
                  <a:srgbClr val="C00000"/>
                </a:solidFill>
              </a:rPr>
            </a:br>
            <a:r>
              <a:rPr lang="zh-TW" altLang="en-US" dirty="0"/>
              <a:t>      </a:t>
            </a:r>
            <a:r>
              <a:rPr lang="en-US" altLang="zh-TW" sz="1600" b="1" dirty="0"/>
              <a:t>(1) </a:t>
            </a:r>
            <a:r>
              <a:rPr lang="zh-TW" altLang="en-US" sz="1600" b="1" dirty="0"/>
              <a:t>存單設質：％</a:t>
            </a:r>
            <a:br>
              <a:rPr lang="en-US" altLang="zh-TW" sz="1600" dirty="0"/>
            </a:br>
            <a:r>
              <a:rPr lang="en-US" altLang="zh-TW" sz="1600" dirty="0"/>
              <a:t>       (2)</a:t>
            </a:r>
            <a:r>
              <a:rPr lang="zh-TW" altLang="en-US" sz="1600" dirty="0"/>
              <a:t> 存單設質已借款：＃</a:t>
            </a:r>
            <a:br>
              <a:rPr lang="en-US" altLang="zh-TW" sz="1600" dirty="0"/>
            </a:br>
            <a:r>
              <a:rPr lang="zh-TW" altLang="en-US" sz="1600" dirty="0"/>
              <a:t>      </a:t>
            </a:r>
            <a:r>
              <a:rPr lang="en-US" altLang="zh-TW" sz="1600" dirty="0"/>
              <a:t> (3)</a:t>
            </a:r>
            <a:r>
              <a:rPr lang="zh-TW" altLang="en-US" sz="1600" dirty="0"/>
              <a:t> 綜存設質未借款：＆</a:t>
            </a:r>
            <a:endParaRPr lang="en-US" altLang="zh-TW" sz="1600" dirty="0"/>
          </a:p>
          <a:p>
            <a:pPr>
              <a:lnSpc>
                <a:spcPct val="150000"/>
              </a:lnSpc>
            </a:pPr>
            <a:r>
              <a:rPr lang="en-US" altLang="zh-TW" sz="1600" dirty="0"/>
              <a:t>       (4)</a:t>
            </a:r>
            <a:r>
              <a:rPr lang="zh-TW" altLang="en-US" sz="1600" dirty="0"/>
              <a:t> 綜存設質已借款：＠</a:t>
            </a:r>
            <a:endParaRPr lang="en-US" altLang="zh-TW" dirty="0"/>
          </a:p>
        </p:txBody>
      </p:sp>
    </p:spTree>
    <p:extLst>
      <p:ext uri="{BB962C8B-B14F-4D97-AF65-F5344CB8AC3E}">
        <p14:creationId xmlns:p14="http://schemas.microsoft.com/office/powerpoint/2010/main" val="3051705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3" name="標題 2"/>
          <p:cNvSpPr>
            <a:spLocks noGrp="1"/>
          </p:cNvSpPr>
          <p:nvPr>
            <p:ph type="title"/>
          </p:nvPr>
        </p:nvSpPr>
        <p:spPr>
          <a:xfrm>
            <a:off x="0" y="44624"/>
            <a:ext cx="10080625" cy="1515810"/>
          </a:xfrm>
        </p:spPr>
        <p:txBody>
          <a:bodyPr/>
          <a:lstStyle/>
          <a:p>
            <a:r>
              <a:rPr lang="zh-TW" altLang="en-US" sz="4410" dirty="0">
                <a:latin typeface="Segoe UI Black" pitchFamily="34" charset="0"/>
              </a:rPr>
              <a:t>Thank you</a:t>
            </a:r>
          </a:p>
        </p:txBody>
      </p:sp>
      <p:sp>
        <p:nvSpPr>
          <p:cNvPr id="2" name="Google Shape;1127;p41"/>
          <p:cNvSpPr/>
          <p:nvPr/>
        </p:nvSpPr>
        <p:spPr>
          <a:xfrm>
            <a:off x="4015617" y="2664341"/>
            <a:ext cx="2014141" cy="2014141"/>
          </a:xfrm>
          <a:prstGeom prst="ellipse">
            <a:avLst/>
          </a:prstGeom>
          <a:solidFill>
            <a:schemeClr val="accent2"/>
          </a:solidFill>
          <a:ln>
            <a:noFill/>
          </a:ln>
        </p:spPr>
        <p:txBody>
          <a:bodyPr spcFirstLastPara="1" wrap="square" lIns="100790" tIns="100790" rIns="100790" bIns="100790" anchor="ctr" anchorCtr="0">
            <a:noAutofit/>
          </a:bodyPr>
          <a:lstStyle/>
          <a:p>
            <a:endParaRPr sz="1984" dirty="0"/>
          </a:p>
        </p:txBody>
      </p:sp>
      <p:sp>
        <p:nvSpPr>
          <p:cNvPr id="4" name="Google Shape;1147;p41"/>
          <p:cNvSpPr/>
          <p:nvPr/>
        </p:nvSpPr>
        <p:spPr>
          <a:xfrm>
            <a:off x="3602366" y="1936638"/>
            <a:ext cx="763654" cy="763654"/>
          </a:xfrm>
          <a:prstGeom prst="ellipse">
            <a:avLst/>
          </a:prstGeom>
          <a:solidFill>
            <a:schemeClr val="accent5"/>
          </a:solidFill>
          <a:ln>
            <a:noFill/>
          </a:ln>
        </p:spPr>
        <p:txBody>
          <a:bodyPr spcFirstLastPara="1" wrap="square" lIns="100790" tIns="100790" rIns="100790" bIns="100790" anchor="ctr" anchorCtr="0">
            <a:noAutofit/>
          </a:bodyPr>
          <a:lstStyle/>
          <a:p>
            <a:endParaRPr sz="1984" dirty="0"/>
          </a:p>
        </p:txBody>
      </p:sp>
      <p:sp>
        <p:nvSpPr>
          <p:cNvPr id="5" name="Google Shape;1148;p41"/>
          <p:cNvSpPr/>
          <p:nvPr/>
        </p:nvSpPr>
        <p:spPr>
          <a:xfrm>
            <a:off x="2911053" y="3289671"/>
            <a:ext cx="763654" cy="763654"/>
          </a:xfrm>
          <a:prstGeom prst="ellipse">
            <a:avLst/>
          </a:prstGeom>
          <a:solidFill>
            <a:schemeClr val="accent6"/>
          </a:solidFill>
          <a:ln>
            <a:noFill/>
          </a:ln>
        </p:spPr>
        <p:txBody>
          <a:bodyPr spcFirstLastPara="1" wrap="square" lIns="100790" tIns="100790" rIns="100790" bIns="100790" anchor="ctr" anchorCtr="0">
            <a:noAutofit/>
          </a:bodyPr>
          <a:lstStyle/>
          <a:p>
            <a:endParaRPr sz="1984" dirty="0"/>
          </a:p>
        </p:txBody>
      </p:sp>
      <p:sp>
        <p:nvSpPr>
          <p:cNvPr id="6" name="Google Shape;1149;p41"/>
          <p:cNvSpPr/>
          <p:nvPr/>
        </p:nvSpPr>
        <p:spPr>
          <a:xfrm>
            <a:off x="3602366" y="4642679"/>
            <a:ext cx="763654" cy="763654"/>
          </a:xfrm>
          <a:prstGeom prst="ellipse">
            <a:avLst/>
          </a:prstGeom>
          <a:solidFill>
            <a:schemeClr val="accent2"/>
          </a:solidFill>
          <a:ln>
            <a:noFill/>
          </a:ln>
        </p:spPr>
        <p:txBody>
          <a:bodyPr spcFirstLastPara="1" wrap="square" lIns="100790" tIns="100790" rIns="100790" bIns="100790" anchor="ctr" anchorCtr="0">
            <a:noAutofit/>
          </a:bodyPr>
          <a:lstStyle/>
          <a:p>
            <a:endParaRPr sz="1984" dirty="0"/>
          </a:p>
        </p:txBody>
      </p:sp>
      <p:sp>
        <p:nvSpPr>
          <p:cNvPr id="7" name="Google Shape;1150;p41"/>
          <p:cNvSpPr txBox="1"/>
          <p:nvPr/>
        </p:nvSpPr>
        <p:spPr>
          <a:xfrm>
            <a:off x="4108290" y="3742586"/>
            <a:ext cx="1862997" cy="316508"/>
          </a:xfrm>
          <a:prstGeom prst="rect">
            <a:avLst/>
          </a:prstGeom>
          <a:noFill/>
          <a:ln>
            <a:noFill/>
          </a:ln>
        </p:spPr>
        <p:txBody>
          <a:bodyPr spcFirstLastPara="1" wrap="square" lIns="100790" tIns="100790" rIns="100790" bIns="100790" anchor="ctr" anchorCtr="0">
            <a:noAutofit/>
          </a:bodyPr>
          <a:lstStyle/>
          <a:p>
            <a:pPr algn="ctr"/>
            <a:r>
              <a:rPr lang="zh-TW" altLang="en-GB" sz="1984" b="1" dirty="0">
                <a:solidFill>
                  <a:srgbClr val="FFFFFF"/>
                </a:solidFill>
                <a:latin typeface="Fira Sans" panose="020B0503050000020004"/>
                <a:ea typeface="Fira Sans" panose="020B0503050000020004"/>
                <a:cs typeface="Fira Sans" panose="020B0503050000020004"/>
              </a:rPr>
              <a:t>南區資訊中心</a:t>
            </a:r>
            <a:endParaRPr lang="en-GB" sz="1984" b="1" dirty="0">
              <a:solidFill>
                <a:srgbClr val="FFFFFF"/>
              </a:solidFill>
              <a:latin typeface="Fira Sans" panose="020B0503050000020004"/>
              <a:ea typeface="Fira Sans" panose="020B0503050000020004"/>
              <a:cs typeface="Fira Sans" panose="020B0503050000020004"/>
            </a:endParaRPr>
          </a:p>
        </p:txBody>
      </p:sp>
      <p:sp>
        <p:nvSpPr>
          <p:cNvPr id="8" name="Google Shape;1151;p41"/>
          <p:cNvSpPr/>
          <p:nvPr/>
        </p:nvSpPr>
        <p:spPr>
          <a:xfrm>
            <a:off x="5663412" y="1936638"/>
            <a:ext cx="763654" cy="763654"/>
          </a:xfrm>
          <a:prstGeom prst="ellipse">
            <a:avLst/>
          </a:prstGeom>
          <a:solidFill>
            <a:schemeClr val="accent4"/>
          </a:solidFill>
          <a:ln>
            <a:noFill/>
          </a:ln>
        </p:spPr>
        <p:txBody>
          <a:bodyPr spcFirstLastPara="1" wrap="square" lIns="100790" tIns="100790" rIns="100790" bIns="100790" anchor="ctr" anchorCtr="0">
            <a:noAutofit/>
          </a:bodyPr>
          <a:lstStyle/>
          <a:p>
            <a:endParaRPr sz="1984" dirty="0"/>
          </a:p>
        </p:txBody>
      </p:sp>
      <p:sp>
        <p:nvSpPr>
          <p:cNvPr id="9" name="Google Shape;1152;p41"/>
          <p:cNvSpPr/>
          <p:nvPr/>
        </p:nvSpPr>
        <p:spPr>
          <a:xfrm>
            <a:off x="5663412" y="4642679"/>
            <a:ext cx="763654" cy="763654"/>
          </a:xfrm>
          <a:prstGeom prst="ellipse">
            <a:avLst/>
          </a:prstGeom>
          <a:solidFill>
            <a:schemeClr val="accent1"/>
          </a:solidFill>
          <a:ln>
            <a:noFill/>
          </a:ln>
        </p:spPr>
        <p:txBody>
          <a:bodyPr spcFirstLastPara="1" wrap="square" lIns="100790" tIns="100790" rIns="100790" bIns="100790" anchor="ctr" anchorCtr="0">
            <a:noAutofit/>
          </a:bodyPr>
          <a:lstStyle/>
          <a:p>
            <a:endParaRPr sz="1984" dirty="0"/>
          </a:p>
        </p:txBody>
      </p:sp>
      <p:sp>
        <p:nvSpPr>
          <p:cNvPr id="10" name="Google Shape;1153;p41"/>
          <p:cNvSpPr/>
          <p:nvPr/>
        </p:nvSpPr>
        <p:spPr>
          <a:xfrm>
            <a:off x="6405899" y="3289671"/>
            <a:ext cx="763654" cy="763654"/>
          </a:xfrm>
          <a:prstGeom prst="ellipse">
            <a:avLst/>
          </a:prstGeom>
          <a:solidFill>
            <a:schemeClr val="accent3"/>
          </a:solidFill>
          <a:ln>
            <a:noFill/>
          </a:ln>
        </p:spPr>
        <p:txBody>
          <a:bodyPr spcFirstLastPara="1" wrap="square" lIns="100790" tIns="100790" rIns="100790" bIns="100790" anchor="ctr" anchorCtr="0">
            <a:noAutofit/>
          </a:bodyPr>
          <a:lstStyle/>
          <a:p>
            <a:endParaRPr sz="1984" dirty="0"/>
          </a:p>
        </p:txBody>
      </p:sp>
      <p:grpSp>
        <p:nvGrpSpPr>
          <p:cNvPr id="11" name="Google Shape;1154;p41"/>
          <p:cNvGrpSpPr/>
          <p:nvPr/>
        </p:nvGrpSpPr>
        <p:grpSpPr>
          <a:xfrm>
            <a:off x="4859643" y="3260919"/>
            <a:ext cx="361309" cy="384341"/>
            <a:chOff x="5364750" y="3235150"/>
            <a:chExt cx="277275" cy="294950"/>
          </a:xfrm>
        </p:grpSpPr>
        <p:sp>
          <p:nvSpPr>
            <p:cNvPr id="12" name="Google Shape;1155;p4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3" name="Google Shape;1156;p4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4" name="Google Shape;1157;p4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5" name="Google Shape;1158;p4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6" name="Google Shape;1159;p4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7" name="Google Shape;1160;p4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8" name="Google Shape;1161;p4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9" name="Google Shape;1162;p4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sp>
        <p:nvSpPr>
          <p:cNvPr id="20" name="Google Shape;1163;p41"/>
          <p:cNvSpPr/>
          <p:nvPr/>
        </p:nvSpPr>
        <p:spPr>
          <a:xfrm>
            <a:off x="5842800" y="4822560"/>
            <a:ext cx="404880" cy="403891"/>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nvGrpSpPr>
          <p:cNvPr id="21" name="Google Shape;1164;p41"/>
          <p:cNvGrpSpPr/>
          <p:nvPr/>
        </p:nvGrpSpPr>
        <p:grpSpPr>
          <a:xfrm>
            <a:off x="6584793" y="3469042"/>
            <a:ext cx="405868" cy="404912"/>
            <a:chOff x="-62154300" y="3743950"/>
            <a:chExt cx="318200" cy="317450"/>
          </a:xfrm>
        </p:grpSpPr>
        <p:sp>
          <p:nvSpPr>
            <p:cNvPr id="22" name="Google Shape;1165;p4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3" name="Google Shape;1166;p4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24" name="Google Shape;1167;p41"/>
          <p:cNvGrpSpPr/>
          <p:nvPr/>
        </p:nvGrpSpPr>
        <p:grpSpPr>
          <a:xfrm>
            <a:off x="3790703" y="2127028"/>
            <a:ext cx="386980" cy="382875"/>
            <a:chOff x="946175" y="3619500"/>
            <a:chExt cx="296975" cy="293825"/>
          </a:xfrm>
        </p:grpSpPr>
        <p:sp>
          <p:nvSpPr>
            <p:cNvPr id="25" name="Google Shape;1168;p4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6" name="Google Shape;1169;p4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7" name="Google Shape;1170;p4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8" name="Google Shape;1171;p4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9" name="Google Shape;1172;p4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0" name="Google Shape;1173;p4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31" name="Google Shape;1174;p41"/>
          <p:cNvGrpSpPr/>
          <p:nvPr/>
        </p:nvGrpSpPr>
        <p:grpSpPr>
          <a:xfrm>
            <a:off x="3100416" y="3479051"/>
            <a:ext cx="384928" cy="384895"/>
            <a:chOff x="4628325" y="3599825"/>
            <a:chExt cx="295400" cy="295375"/>
          </a:xfrm>
        </p:grpSpPr>
        <p:sp>
          <p:nvSpPr>
            <p:cNvPr id="32" name="Google Shape;1175;p4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3" name="Google Shape;1176;p4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4" name="Google Shape;1177;p4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5" name="Google Shape;1178;p4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6" name="Google Shape;1179;p4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7" name="Google Shape;1180;p4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8" name="Google Shape;1181;p4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9" name="Google Shape;1182;p4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0" name="Google Shape;1183;p4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1" name="Google Shape;1184;p4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2" name="Google Shape;1185;p4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3" name="Google Shape;1186;p4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44" name="Google Shape;1187;p41"/>
          <p:cNvGrpSpPr/>
          <p:nvPr/>
        </p:nvGrpSpPr>
        <p:grpSpPr>
          <a:xfrm>
            <a:off x="5852270" y="2160908"/>
            <a:ext cx="385938" cy="315115"/>
            <a:chOff x="3860400" y="3254050"/>
            <a:chExt cx="296175" cy="241825"/>
          </a:xfrm>
        </p:grpSpPr>
        <p:sp>
          <p:nvSpPr>
            <p:cNvPr id="45" name="Google Shape;1188;p4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6" name="Google Shape;1189;p4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7" name="Google Shape;1190;p4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8" name="Google Shape;1191;p4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9" name="Google Shape;1192;p4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50" name="Google Shape;1193;p4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51" name="Google Shape;1194;p4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sp>
        <p:nvSpPr>
          <p:cNvPr id="52" name="Google Shape;1195;p41"/>
          <p:cNvSpPr/>
          <p:nvPr/>
        </p:nvSpPr>
        <p:spPr>
          <a:xfrm>
            <a:off x="3780240" y="4821811"/>
            <a:ext cx="407909" cy="405390"/>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Tree>
    <p:extLst>
      <p:ext uri="{BB962C8B-B14F-4D97-AF65-F5344CB8AC3E}">
        <p14:creationId xmlns:p14="http://schemas.microsoft.com/office/powerpoint/2010/main" val="56951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D5C06E8-BBD4-F401-E059-0D66EA6BBC34}"/>
              </a:ext>
            </a:extLst>
          </p:cNvPr>
          <p:cNvSpPr txBox="1"/>
          <p:nvPr/>
        </p:nvSpPr>
        <p:spPr>
          <a:xfrm>
            <a:off x="1151880" y="1986611"/>
            <a:ext cx="8496944" cy="3139834"/>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a:t>
            </a:r>
            <a:r>
              <a:rPr lang="zh-TW" altLang="en-US" dirty="0">
                <a:solidFill>
                  <a:srgbClr val="C00000"/>
                </a:solidFill>
              </a:rPr>
              <a:t> 餘額證明歸戶列印：</a:t>
            </a:r>
            <a:r>
              <a:rPr lang="zh-TW" altLang="en-US" sz="1600" dirty="0"/>
              <a:t>明細筆數逾</a:t>
            </a:r>
            <a:r>
              <a:rPr lang="en-US" altLang="zh-TW" sz="1600" dirty="0"/>
              <a:t>1000</a:t>
            </a:r>
            <a:r>
              <a:rPr lang="zh-TW" altLang="en-US" sz="1600" dirty="0"/>
              <a:t>筆，或存額證明歸戶列印明細筆數逾</a:t>
            </a:r>
            <a:r>
              <a:rPr lang="en-US" altLang="zh-TW" sz="1600" dirty="0"/>
              <a:t>14</a:t>
            </a:r>
            <a:r>
              <a:rPr lang="zh-TW" altLang="en-US" sz="1600" dirty="0"/>
              <a:t>筆</a:t>
            </a:r>
            <a:endParaRPr lang="en-US" altLang="zh-TW" sz="1600" dirty="0"/>
          </a:p>
          <a:p>
            <a:pPr>
              <a:lnSpc>
                <a:spcPct val="150000"/>
              </a:lnSpc>
            </a:pPr>
            <a:r>
              <a:rPr lang="zh-TW" altLang="en-US" sz="1600" dirty="0"/>
              <a:t>      則需選擇人工餘額證明或人工存額證明</a:t>
            </a:r>
            <a:endParaRPr lang="en-US" altLang="zh-TW" sz="1600" dirty="0"/>
          </a:p>
          <a:p>
            <a:pPr>
              <a:lnSpc>
                <a:spcPct val="150000"/>
              </a:lnSpc>
            </a:pPr>
            <a:r>
              <a:rPr lang="zh-TW" altLang="en-US" sz="1600" dirty="0"/>
              <a:t>      </a:t>
            </a:r>
            <a:r>
              <a:rPr lang="en-US" altLang="zh-TW" sz="1600" dirty="0"/>
              <a:t>(1) </a:t>
            </a:r>
            <a:r>
              <a:rPr lang="zh-TW" altLang="en-US" sz="1600" dirty="0"/>
              <a:t>歸戶帳戶數逾</a:t>
            </a:r>
            <a:r>
              <a:rPr lang="en-US" altLang="zh-TW" sz="1600" dirty="0"/>
              <a:t>1000</a:t>
            </a:r>
            <a:r>
              <a:rPr lang="zh-TW" altLang="en-US" sz="1600" dirty="0"/>
              <a:t>筆，出錯誤訊息</a:t>
            </a:r>
            <a:r>
              <a:rPr lang="zh-TW" altLang="zh-TW" sz="1600" kern="100" dirty="0">
                <a:effectLst/>
                <a:latin typeface="+mn-ea"/>
                <a:cs typeface="Calibri" panose="020F0502020204030204" pitchFamily="34" charset="0"/>
              </a:rPr>
              <a:t>「歸戶資料逾千筆，無法歸戶列印」</a:t>
            </a:r>
            <a:endParaRPr lang="en-US" altLang="zh-TW" sz="1600" dirty="0">
              <a:latin typeface="+mn-ea"/>
            </a:endParaRPr>
          </a:p>
          <a:p>
            <a:pPr>
              <a:lnSpc>
                <a:spcPct val="150000"/>
              </a:lnSpc>
            </a:pPr>
            <a:r>
              <a:rPr lang="en-US" altLang="zh-TW" sz="1600" dirty="0"/>
              <a:t>      (2) </a:t>
            </a:r>
            <a:r>
              <a:rPr lang="zh-TW" altLang="en-US" sz="1600" dirty="0"/>
              <a:t>歸戶帳戶中，單一帳戶定存交易明細</a:t>
            </a:r>
            <a:r>
              <a:rPr lang="en-US" altLang="zh-TW" sz="1600" dirty="0"/>
              <a:t>(</a:t>
            </a:r>
            <a:r>
              <a:rPr lang="zh-TW" altLang="en-US" sz="1600" dirty="0"/>
              <a:t>綜存活存帳號下之綜存定存</a:t>
            </a:r>
            <a:r>
              <a:rPr lang="en-US" altLang="zh-TW" sz="1600" dirty="0"/>
              <a:t>)</a:t>
            </a:r>
            <a:r>
              <a:rPr lang="zh-TW" altLang="en-US" sz="1600" dirty="0"/>
              <a:t>逾</a:t>
            </a:r>
            <a:r>
              <a:rPr lang="en-US" altLang="zh-TW" sz="1600" dirty="0"/>
              <a:t>1000</a:t>
            </a:r>
            <a:r>
              <a:rPr lang="zh-TW" altLang="en-US" sz="1600" dirty="0"/>
              <a:t>筆，</a:t>
            </a:r>
            <a:endParaRPr lang="en-US" altLang="zh-TW" sz="1600" dirty="0"/>
          </a:p>
          <a:p>
            <a:pPr>
              <a:lnSpc>
                <a:spcPct val="150000"/>
              </a:lnSpc>
            </a:pPr>
            <a:r>
              <a:rPr lang="zh-TW" altLang="en-US" sz="1600" dirty="0"/>
              <a:t>           出</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錯誤訊息：「交易資料超過壹千筆，請人工證明」</a:t>
            </a:r>
            <a:endParaRPr lang="en-US" altLang="zh-TW" sz="1600" dirty="0"/>
          </a:p>
          <a:p>
            <a:pPr>
              <a:lnSpc>
                <a:spcPct val="150000"/>
              </a:lnSpc>
            </a:pPr>
            <a:r>
              <a:rPr lang="en-US" altLang="zh-TW" sz="1600" dirty="0"/>
              <a:t>      (3) </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存款餘額證明書</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逾</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過</a:t>
            </a:r>
            <a:r>
              <a:rPr lang="en-US" altLang="zh-TW" sz="1600" dirty="0">
                <a:effectLst/>
                <a:latin typeface="Calibri" panose="020F0502020204030204" pitchFamily="34" charset="0"/>
                <a:ea typeface="微軟正黑體" panose="020B0604030504040204" pitchFamily="34" charset="-120"/>
              </a:rPr>
              <a:t>14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筆會分頁列印，總計餘額是以單張紙為一個總計單位，</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包含聯行帳戶</a:t>
            </a:r>
            <a:r>
              <a:rPr lang="zh-TW" altLang="zh-TW" sz="1600" dirty="0">
                <a:effectLst/>
              </a:rPr>
              <a:t> </a:t>
            </a:r>
            <a:endParaRPr lang="en-US" altLang="zh-TW" sz="1600" dirty="0"/>
          </a:p>
          <a:p>
            <a:pPr>
              <a:lnSpc>
                <a:spcPct val="150000"/>
              </a:lnSpc>
            </a:pPr>
            <a:r>
              <a:rPr lang="en-US" altLang="zh-TW" sz="1600" dirty="0"/>
              <a:t>      (4) </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存款存額證明書</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逾過</a:t>
            </a:r>
            <a:r>
              <a:rPr lang="en-US" altLang="zh-TW" sz="1600" dirty="0">
                <a:effectLst/>
                <a:latin typeface="Calibri" panose="020F0502020204030204" pitchFamily="34" charset="0"/>
                <a:ea typeface="微軟正黑體" panose="020B0604030504040204" pitchFamily="34" charset="-120"/>
              </a:rPr>
              <a:t>14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筆，出錯誤訊息：</a:t>
            </a:r>
            <a:r>
              <a:rPr lang="en-US" altLang="zh-TW" sz="1600" dirty="0">
                <a:effectLst/>
                <a:latin typeface="Calibri" panose="020F0502020204030204" pitchFamily="34" charset="0"/>
                <a:ea typeface="微軟正黑體" panose="020B0604030504040204" pitchFamily="34" charset="-120"/>
              </a:rPr>
              <a:t>E159</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「申請總帳戶數逾</a:t>
            </a:r>
            <a:r>
              <a:rPr lang="en-US" altLang="zh-TW" sz="1600" dirty="0">
                <a:effectLst/>
                <a:latin typeface="Calibri" panose="020F0502020204030204" pitchFamily="34" charset="0"/>
                <a:ea typeface="微軟正黑體" panose="020B0604030504040204" pitchFamily="34" charset="-120"/>
              </a:rPr>
              <a:t> 14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a:t>
            </a:r>
            <a:r>
              <a:rPr lang="zh-TW" altLang="zh-TW" sz="1600" dirty="0">
                <a:effectLst/>
              </a:rPr>
              <a:t> </a:t>
            </a:r>
            <a:endParaRPr lang="zh-TW" altLang="en-US" sz="1600" dirty="0"/>
          </a:p>
        </p:txBody>
      </p:sp>
    </p:spTree>
    <p:extLst>
      <p:ext uri="{BB962C8B-B14F-4D97-AF65-F5344CB8AC3E}">
        <p14:creationId xmlns:p14="http://schemas.microsoft.com/office/powerpoint/2010/main" val="14625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C1A1A51B-28A9-8E57-387E-73BB0EE96C3C}"/>
              </a:ext>
            </a:extLst>
          </p:cNvPr>
          <p:cNvSpPr txBox="1"/>
          <p:nvPr/>
        </p:nvSpPr>
        <p:spPr>
          <a:xfrm>
            <a:off x="1151879" y="1983163"/>
            <a:ext cx="8676945" cy="3180679"/>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客戶編號：</a:t>
            </a:r>
            <a:r>
              <a:rPr lang="zh-TW" altLang="en-US" sz="1600" dirty="0"/>
              <a:t>輸入客戶編號，帶出戶名＆別名</a:t>
            </a:r>
            <a:endParaRPr lang="en-US" altLang="zh-TW" sz="1600" dirty="0">
              <a:solidFill>
                <a:srgbClr val="C00000"/>
              </a:solidFill>
            </a:endParaRPr>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帳號：</a:t>
            </a:r>
            <a:r>
              <a:rPr lang="zh-TW" altLang="en-US" sz="1600" dirty="0"/>
              <a:t>輸入帳號，帶出戶名＆別名</a:t>
            </a:r>
            <a:r>
              <a:rPr lang="en-US" altLang="zh-TW" sz="1600" dirty="0"/>
              <a:t>(</a:t>
            </a:r>
            <a:r>
              <a:rPr lang="zh-TW" altLang="en-US" sz="1600" dirty="0"/>
              <a:t>與客戶編號擇一輸入</a:t>
            </a:r>
            <a:r>
              <a:rPr lang="en-US" altLang="zh-TW" sz="1600" dirty="0"/>
              <a:t>)</a:t>
            </a:r>
            <a:r>
              <a:rPr lang="zh-TW" altLang="en-US" sz="1600" dirty="0"/>
              <a:t> </a:t>
            </a:r>
            <a:br>
              <a:rPr lang="en-US" altLang="zh-TW" sz="1600" dirty="0"/>
            </a:br>
            <a:r>
              <a:rPr lang="zh-TW" altLang="en-US" sz="1600" dirty="0"/>
              <a:t>       查詢帳號邏輯：</a:t>
            </a:r>
            <a:r>
              <a:rPr lang="en-US" altLang="zh-TW" sz="1600" dirty="0"/>
              <a:t>(1)</a:t>
            </a:r>
            <a:r>
              <a:rPr lang="zh-TW" altLang="en-US" sz="1600" dirty="0"/>
              <a:t> 輸入台幣帳號：應帶出台幣帳號</a:t>
            </a:r>
            <a:br>
              <a:rPr lang="en-US" altLang="zh-TW" sz="1600" dirty="0"/>
            </a:br>
            <a:r>
              <a:rPr lang="en-US" altLang="zh-TW" sz="1600" dirty="0"/>
              <a:t>	  </a:t>
            </a:r>
            <a:r>
              <a:rPr lang="zh-TW" altLang="en-US" sz="1600" dirty="0"/>
              <a:t>             </a:t>
            </a:r>
            <a:r>
              <a:rPr lang="en-US" altLang="zh-TW" sz="1600" dirty="0"/>
              <a:t> (2)</a:t>
            </a:r>
            <a:r>
              <a:rPr lang="zh-TW" altLang="en-US" sz="1600" dirty="0"/>
              <a:t> 輸入外幣帳號：應帶出主帳號下的所有幣別帳號</a:t>
            </a:r>
            <a:endParaRPr lang="en-US" altLang="zh-TW" sz="1600" dirty="0"/>
          </a:p>
          <a:p>
            <a:pPr>
              <a:lnSpc>
                <a:spcPct val="150000"/>
              </a:lnSpc>
            </a:pPr>
            <a:r>
              <a:rPr lang="zh-TW" altLang="en-US" sz="1600" dirty="0"/>
              <a:t>                                </a:t>
            </a:r>
            <a:r>
              <a:rPr lang="en-US" altLang="zh-TW" sz="1600" dirty="0"/>
              <a:t>(3)</a:t>
            </a:r>
            <a:r>
              <a:rPr lang="zh-TW" altLang="en-US" sz="1600" dirty="0"/>
              <a:t> 輸入綜存帳號：應帶出</a:t>
            </a:r>
            <a:r>
              <a:rPr lang="en-US" altLang="zh-TW" sz="1600" dirty="0"/>
              <a:t> a</a:t>
            </a:r>
            <a:r>
              <a:rPr lang="zh-TW" altLang="en-US" sz="1600" dirty="0"/>
              <a:t>綜存台幣帳號：台幣帳號＋定存帳號</a:t>
            </a:r>
            <a:br>
              <a:rPr lang="en-US" altLang="zh-TW" sz="1600" dirty="0"/>
            </a:br>
            <a:r>
              <a:rPr lang="en-US" altLang="zh-TW" sz="1600" dirty="0"/>
              <a:t>			               b</a:t>
            </a:r>
            <a:r>
              <a:rPr lang="zh-TW" altLang="en-US" sz="1600" dirty="0"/>
              <a:t>綜存外幣帳號：所有幣別</a:t>
            </a:r>
            <a:r>
              <a:rPr lang="en-US" altLang="zh-TW" sz="1600" dirty="0"/>
              <a:t>(</a:t>
            </a:r>
            <a:r>
              <a:rPr lang="zh-TW" altLang="en-US" sz="1600" dirty="0"/>
              <a:t>顯示主帳號</a:t>
            </a:r>
            <a:r>
              <a:rPr lang="en-US" altLang="zh-TW" sz="1600" dirty="0"/>
              <a:t>)</a:t>
            </a:r>
            <a:r>
              <a:rPr lang="zh-TW" altLang="en-US" sz="1600" dirty="0"/>
              <a:t>＋定存帳號</a:t>
            </a:r>
            <a:endParaRPr lang="en-US" altLang="zh-TW" sz="1600" dirty="0"/>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戶名：</a:t>
            </a:r>
            <a:r>
              <a:rPr lang="zh-TW" altLang="en-US" sz="1600" dirty="0"/>
              <a:t>自動帶出，不可編輯</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別名戶名：</a:t>
            </a:r>
            <a:r>
              <a:rPr lang="zh-TW" altLang="en-US" sz="1600" dirty="0"/>
              <a:t>自動帶出，可編輯</a:t>
            </a:r>
          </a:p>
        </p:txBody>
      </p:sp>
    </p:spTree>
    <p:extLst>
      <p:ext uri="{BB962C8B-B14F-4D97-AF65-F5344CB8AC3E}">
        <p14:creationId xmlns:p14="http://schemas.microsoft.com/office/powerpoint/2010/main" val="363911956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74790</TotalTime>
  <Words>10942</Words>
  <Application>Microsoft Macintosh PowerPoint</Application>
  <PresentationFormat>自訂</PresentationFormat>
  <Paragraphs>696</Paragraphs>
  <Slides>70</Slides>
  <Notes>67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70</vt:i4>
      </vt:variant>
    </vt:vector>
  </HeadingPairs>
  <TitlesOfParts>
    <vt:vector size="76" baseType="lpstr">
      <vt:lpstr>微軟正黑體</vt:lpstr>
      <vt:lpstr>Arial</vt:lpstr>
      <vt:lpstr>Calibri</vt:lpstr>
      <vt:lpstr>Fira Sans</vt:lpstr>
      <vt:lpstr>Segoe UI Black</vt:lpstr>
      <vt:lpstr>Office 佈景主題</vt:lpstr>
      <vt:lpstr>存款中台業務（上）</vt:lpstr>
      <vt:lpstr>目錄</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3. 帳號列印（挑號自通管理功能）</vt:lpstr>
      <vt:lpstr>3. 帳號列印（挑號自通管理功能）</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Jasmine C</cp:lastModifiedBy>
  <cp:revision>1104</cp:revision>
  <cp:lastPrinted>2021-10-04T02:16:34Z</cp:lastPrinted>
  <dcterms:created xsi:type="dcterms:W3CDTF">2020-09-24T07:39:29Z</dcterms:created>
  <dcterms:modified xsi:type="dcterms:W3CDTF">2025-02-05T10:35:49Z</dcterms:modified>
</cp:coreProperties>
</file>